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8" r:id="rId2"/>
    <p:sldId id="289" r:id="rId3"/>
    <p:sldId id="703" r:id="rId4"/>
    <p:sldId id="712" r:id="rId5"/>
    <p:sldId id="714" r:id="rId6"/>
    <p:sldId id="716" r:id="rId7"/>
    <p:sldId id="718" r:id="rId8"/>
    <p:sldId id="721" r:id="rId9"/>
    <p:sldId id="726" r:id="rId10"/>
    <p:sldId id="722" r:id="rId11"/>
    <p:sldId id="723" r:id="rId12"/>
    <p:sldId id="724" r:id="rId13"/>
    <p:sldId id="725" r:id="rId14"/>
    <p:sldId id="727" r:id="rId15"/>
    <p:sldId id="728" r:id="rId16"/>
    <p:sldId id="729" r:id="rId17"/>
    <p:sldId id="730" r:id="rId18"/>
    <p:sldId id="731" r:id="rId19"/>
    <p:sldId id="732" r:id="rId20"/>
    <p:sldId id="694" r:id="rId21"/>
    <p:sldId id="263" r:id="rId2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D3AA"/>
    <a:srgbClr val="FFFFFF"/>
    <a:srgbClr val="0070C0"/>
    <a:srgbClr val="041C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16280B-061F-8A45-A101-3DC30BA10F6E}" v="12" dt="2020-01-20T16:12:23.9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18"/>
    <p:restoredTop sz="90836" autoAdjust="0"/>
  </p:normalViewPr>
  <p:slideViewPr>
    <p:cSldViewPr snapToGrid="0" snapToObjects="1">
      <p:cViewPr>
        <p:scale>
          <a:sx n="75" d="100"/>
          <a:sy n="75" d="100"/>
        </p:scale>
        <p:origin x="1800" y="6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9" d="100"/>
          <a:sy n="119" d="100"/>
        </p:scale>
        <p:origin x="512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35E9FD-ABDA-D144-A752-D5F8465282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79CE8-94D0-9941-827A-9C399BA9FD4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AFBC1-A1A6-5F48-8BD6-CA4379587ACA}" type="datetimeFigureOut">
              <a:rPr lang="es-ES" smtClean="0"/>
              <a:t>28/10/2022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51E369-A583-EA4F-8E4A-F85E50F8188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00BFD-7319-C847-A990-DDEA5858847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B309B4-C03F-8C47-9CE5-BFB88112CD3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1864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494820-4F70-D540-B85A-9630CE399900}" type="datetimeFigureOut">
              <a:rPr lang="es-ES" smtClean="0"/>
              <a:t>28/10/2022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6CC8F-03BE-5E4A-BF72-B4CE23AEDB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035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07125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sz="1400" dirty="0"/>
              <a:t>https://mlflow.org/docs/latest/tracking.html#scenario-1-mlflow-on-localhost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4035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GB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90942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https://mlflow.org/docs/latest/model-registry.html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7837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Catalogue database to ensure the lineage of the models.​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8146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9857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 err="1"/>
              <a:t>Versionado</a:t>
            </a:r>
            <a:r>
              <a:rPr lang="en-GB" dirty="0"/>
              <a:t> del dataset</a:t>
            </a:r>
          </a:p>
          <a:p>
            <a:pPr marL="228600" indent="-228600">
              <a:buAutoNum type="arabicPeriod"/>
            </a:pPr>
            <a:r>
              <a:rPr lang="en-GB" dirty="0"/>
              <a:t>GDPR compliance (data </a:t>
            </a:r>
            <a:r>
              <a:rPr lang="en-GB" dirty="0" err="1"/>
              <a:t>subjets</a:t>
            </a:r>
            <a:r>
              <a:rPr lang="en-GB" dirty="0"/>
              <a:t> requests)</a:t>
            </a:r>
          </a:p>
          <a:p>
            <a:pPr marL="228600" indent="-228600">
              <a:buAutoNum type="arabicPeriod"/>
            </a:pPr>
            <a:r>
              <a:rPr lang="en-GB" dirty="0" err="1"/>
              <a:t>Creación</a:t>
            </a:r>
            <a:r>
              <a:rPr lang="en-GB" dirty="0"/>
              <a:t> del </a:t>
            </a:r>
            <a:r>
              <a:rPr lang="en-GB" dirty="0" err="1"/>
              <a:t>modelo</a:t>
            </a:r>
            <a:r>
              <a:rPr lang="en-GB" dirty="0"/>
              <a:t> de Test</a:t>
            </a:r>
          </a:p>
          <a:p>
            <a:pPr marL="228600" indent="-228600">
              <a:buAutoNum type="arabicPeriod"/>
            </a:pPr>
            <a:r>
              <a:rPr lang="en-GB" dirty="0" err="1"/>
              <a:t>Encriptación</a:t>
            </a:r>
            <a:r>
              <a:rPr lang="en-GB" dirty="0"/>
              <a:t> de los </a:t>
            </a:r>
            <a:r>
              <a:rPr lang="en-GB" dirty="0" err="1"/>
              <a:t>datos</a:t>
            </a:r>
            <a:endParaRPr lang="en-GB" dirty="0"/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990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 err="1"/>
              <a:t>Versionado</a:t>
            </a:r>
            <a:r>
              <a:rPr lang="en-GB" dirty="0"/>
              <a:t> del </a:t>
            </a:r>
            <a:r>
              <a:rPr lang="en-GB" dirty="0" err="1"/>
              <a:t>preprocesado</a:t>
            </a:r>
            <a:r>
              <a:rPr lang="en-GB" dirty="0"/>
              <a:t> = </a:t>
            </a:r>
            <a:r>
              <a:rPr lang="en-GB" dirty="0" err="1"/>
              <a:t>versionado</a:t>
            </a:r>
            <a:r>
              <a:rPr lang="en-GB" dirty="0"/>
              <a:t> del </a:t>
            </a:r>
            <a:r>
              <a:rPr lang="en-GB" dirty="0" err="1"/>
              <a:t>código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pipelines</a:t>
            </a:r>
          </a:p>
          <a:p>
            <a:pPr marL="228600" indent="-228600">
              <a:buAutoNum type="arabicPeriod"/>
            </a:pPr>
            <a:r>
              <a:rPr lang="en-GB" dirty="0" err="1"/>
              <a:t>Versionado</a:t>
            </a:r>
            <a:r>
              <a:rPr lang="en-GB" dirty="0"/>
              <a:t> del dataset </a:t>
            </a:r>
            <a:r>
              <a:rPr lang="en-GB" dirty="0" err="1"/>
              <a:t>procesado</a:t>
            </a:r>
            <a:endParaRPr lang="en-GB" dirty="0"/>
          </a:p>
          <a:p>
            <a:pPr marL="228600" indent="-228600">
              <a:buAutoNum type="arabicPeriod"/>
            </a:pPr>
            <a:r>
              <a:rPr lang="en-GB" dirty="0" err="1"/>
              <a:t>Restauración</a:t>
            </a:r>
            <a:r>
              <a:rPr lang="en-GB" dirty="0"/>
              <a:t> del Sistema de </a:t>
            </a:r>
            <a:r>
              <a:rPr lang="en-GB" dirty="0" err="1"/>
              <a:t>procesado</a:t>
            </a:r>
            <a:r>
              <a:rPr lang="en-GB" dirty="0"/>
              <a:t> --&gt; delta time travel</a:t>
            </a:r>
          </a:p>
          <a:p>
            <a:pPr marL="228600" indent="-228600">
              <a:buAutoNum type="arabicPeriod"/>
            </a:pPr>
            <a:r>
              <a:rPr lang="en-GB" dirty="0"/>
              <a:t>Pipelines de </a:t>
            </a:r>
            <a:r>
              <a:rPr lang="en-GB" dirty="0" err="1"/>
              <a:t>procesamiento</a:t>
            </a:r>
            <a:r>
              <a:rPr lang="en-GB" dirty="0"/>
              <a:t> </a:t>
            </a:r>
            <a:r>
              <a:rPr lang="en-GB" dirty="0" err="1"/>
              <a:t>buena</a:t>
            </a:r>
            <a:r>
              <a:rPr lang="en-GB" dirty="0"/>
              <a:t> </a:t>
            </a:r>
            <a:r>
              <a:rPr lang="en-GB" dirty="0" err="1"/>
              <a:t>práctica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 big data pipelines</a:t>
            </a:r>
            <a:endParaRPr lang="en-GB" dirty="0"/>
          </a:p>
          <a:p>
            <a:pPr marL="228600" indent="-228600">
              <a:buAutoNum type="arabicPeriod"/>
            </a:pPr>
            <a:r>
              <a:rPr lang="en-GB" dirty="0"/>
              <a:t>Data drift </a:t>
            </a:r>
            <a:r>
              <a:rPr lang="en-GB" dirty="0">
                <a:sym typeface="Wingdings" pitchFamily="2" charset="2"/>
              </a:rPr>
              <a:t> data monitoring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0652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err="1"/>
              <a:t>Trazabilidad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Versionado</a:t>
            </a:r>
            <a:r>
              <a:rPr lang="en-GB" dirty="0"/>
              <a:t> del </a:t>
            </a:r>
            <a:r>
              <a:rPr lang="en-GB" dirty="0" err="1"/>
              <a:t>modelo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Métricas</a:t>
            </a:r>
            <a:r>
              <a:rPr lang="en-GB" dirty="0"/>
              <a:t> del </a:t>
            </a:r>
            <a:r>
              <a:rPr lang="en-GB" dirty="0" err="1"/>
              <a:t>modelo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Score del </a:t>
            </a:r>
            <a:r>
              <a:rPr lang="en-GB" dirty="0" err="1"/>
              <a:t>modelo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Snapshot del </a:t>
            </a:r>
            <a:r>
              <a:rPr lang="en-GB" dirty="0" err="1"/>
              <a:t>código</a:t>
            </a:r>
            <a:r>
              <a:rPr lang="en-GB" dirty="0"/>
              <a:t> del </a:t>
            </a:r>
            <a:r>
              <a:rPr lang="en-GB" dirty="0" err="1"/>
              <a:t>modelo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CI del </a:t>
            </a:r>
            <a:r>
              <a:rPr lang="en-GB" dirty="0" err="1"/>
              <a:t>entrenamiento</a:t>
            </a:r>
            <a:r>
              <a:rPr lang="en-GB" dirty="0"/>
              <a:t> del </a:t>
            </a:r>
            <a:r>
              <a:rPr lang="en-GB" dirty="0" err="1"/>
              <a:t>modelo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6005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CI Test del </a:t>
            </a:r>
            <a:r>
              <a:rPr lang="en-GB" dirty="0" err="1"/>
              <a:t>modelo</a:t>
            </a:r>
            <a:r>
              <a:rPr lang="en-GB" dirty="0"/>
              <a:t> y </a:t>
            </a:r>
            <a:r>
              <a:rPr lang="en-GB" dirty="0" err="1"/>
              <a:t>paquetización</a:t>
            </a:r>
            <a:r>
              <a:rPr lang="en-GB" dirty="0"/>
              <a:t> del </a:t>
            </a:r>
            <a:r>
              <a:rPr lang="en-GB" dirty="0" err="1"/>
              <a:t>modelo</a:t>
            </a:r>
            <a:r>
              <a:rPr lang="en-GB" dirty="0"/>
              <a:t> </a:t>
            </a:r>
          </a:p>
          <a:p>
            <a:pPr marL="171450" indent="-171450">
              <a:buFontTx/>
              <a:buChar char="-"/>
            </a:pPr>
            <a:r>
              <a:rPr lang="en-GB" dirty="0"/>
              <a:t>CD </a:t>
            </a:r>
            <a:r>
              <a:rPr lang="en-GB" dirty="0" err="1"/>
              <a:t>despliegue</a:t>
            </a:r>
            <a:r>
              <a:rPr lang="en-GB" dirty="0"/>
              <a:t> del </a:t>
            </a:r>
            <a:r>
              <a:rPr lang="en-GB" dirty="0" err="1"/>
              <a:t>servicio</a:t>
            </a:r>
            <a:r>
              <a:rPr lang="en-GB" dirty="0"/>
              <a:t> del </a:t>
            </a:r>
            <a:r>
              <a:rPr lang="en-GB" dirty="0" err="1"/>
              <a:t>modelo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8017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err="1"/>
              <a:t>Monitoriazación</a:t>
            </a:r>
            <a:r>
              <a:rPr lang="en-GB" dirty="0"/>
              <a:t> del </a:t>
            </a:r>
            <a:r>
              <a:rPr lang="en-GB" dirty="0" err="1"/>
              <a:t>modelo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Rollback de </a:t>
            </a:r>
            <a:r>
              <a:rPr lang="en-GB" dirty="0" err="1"/>
              <a:t>versiones</a:t>
            </a:r>
            <a:r>
              <a:rPr lang="en-GB" dirty="0"/>
              <a:t> del </a:t>
            </a:r>
            <a:r>
              <a:rPr lang="en-GB" dirty="0" err="1"/>
              <a:t>modelo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Redesplieuges</a:t>
            </a:r>
            <a:r>
              <a:rPr lang="en-GB" dirty="0"/>
              <a:t> (</a:t>
            </a:r>
            <a:r>
              <a:rPr lang="en-GB" dirty="0" err="1"/>
              <a:t>despliegue</a:t>
            </a:r>
            <a:r>
              <a:rPr lang="en-GB" dirty="0"/>
              <a:t> continuo)</a:t>
            </a:r>
          </a:p>
          <a:p>
            <a:pPr marL="171450" indent="-171450">
              <a:buFontTx/>
              <a:buChar char="-"/>
            </a:pPr>
            <a:r>
              <a:rPr lang="en-GB" dirty="0"/>
              <a:t>Data drift</a:t>
            </a:r>
          </a:p>
          <a:p>
            <a:pPr marL="171450" indent="-171450">
              <a:buFontTx/>
              <a:buChar char="-"/>
            </a:pPr>
            <a:r>
              <a:rPr lang="en-GB" dirty="0"/>
              <a:t>Model behaviour: shape, lime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6974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https://mlflow.org/docs/latest/tracking.html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08142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sz="1400" dirty="0"/>
              <a:t>https://mlflow.org/docs/latest/tracking.html#scenario-1-mlflow-on-localhost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6CC8F-03BE-5E4A-BF72-B4CE23AEDB1E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8669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7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7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497EAA19-CAF3-B849-A760-5DCBA1F09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7805" y="1427206"/>
            <a:ext cx="5225642" cy="4003588"/>
          </a:xfrm>
          <a:prstGeom prst="rect">
            <a:avLst/>
          </a:prstGeom>
        </p:spPr>
        <p:txBody>
          <a:bodyPr wrap="square" anchor="ctr" anchorCtr="0">
            <a:normAutofit/>
          </a:bodyPr>
          <a:lstStyle>
            <a:lvl1pPr>
              <a:defRPr sz="3200">
                <a:solidFill>
                  <a:srgbClr val="FFFFFF"/>
                </a:solidFill>
                <a:latin typeface="+mj-lt"/>
              </a:defRPr>
            </a:lvl1pPr>
          </a:lstStyle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97290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rgbClr val="041C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8">
            <a:extLst>
              <a:ext uri="{FF2B5EF4-FFF2-40B4-BE49-F238E27FC236}">
                <a16:creationId xmlns:a16="http://schemas.microsoft.com/office/drawing/2014/main" id="{3698ECD8-C20A-D940-95E4-4053B83D5A1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475940" y="1904542"/>
            <a:ext cx="7240119" cy="16059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lang="es-ES" sz="1600" b="0" i="0" smtClean="0">
                <a:solidFill>
                  <a:srgbClr val="FFFFFF"/>
                </a:solidFill>
                <a:effectLst/>
              </a:defRPr>
            </a:lvl1pPr>
          </a:lstStyle>
          <a:p>
            <a:pPr lvl="0"/>
            <a:endParaRPr lang="es-ES" dirty="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5B2EDE3C-CBB0-2B42-BA37-FF010FFFED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475940" y="1159895"/>
            <a:ext cx="7240119" cy="585787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marL="0" indent="0" algn="ctr">
              <a:lnSpc>
                <a:spcPct val="150000"/>
              </a:lnSpc>
              <a:buNone/>
              <a:defRPr sz="2400">
                <a:solidFill>
                  <a:srgbClr val="FFFFFF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es-E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DB16600-5A2C-C44F-BE7D-4AA2B84D299A}"/>
              </a:ext>
            </a:extLst>
          </p:cNvPr>
          <p:cNvGrpSpPr/>
          <p:nvPr userDrawn="1"/>
        </p:nvGrpSpPr>
        <p:grpSpPr>
          <a:xfrm>
            <a:off x="-149234" y="-174001"/>
            <a:ext cx="2736008" cy="3243946"/>
            <a:chOff x="-149234" y="-174001"/>
            <a:chExt cx="2736008" cy="324394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27B8F77-629E-274B-A03B-CF01BB75500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8900000">
              <a:off x="1184430" y="-38423"/>
              <a:ext cx="1402344" cy="319002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6F2E2C5-2FB4-A345-94E5-A16CBC58957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rot="8100000">
              <a:off x="55419" y="-174001"/>
              <a:ext cx="883112" cy="883112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760F5FE-0526-8D4A-9E3A-712FDCB9E66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 rot="18900000">
              <a:off x="-149234" y="1653322"/>
              <a:ext cx="2172471" cy="308062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2256E7A-D866-B243-8C19-7AE495ECDF4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937003" y="713587"/>
              <a:ext cx="328767" cy="332192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8D14E5D-19AC-4A44-A118-CCD0910094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496977" y="2528290"/>
              <a:ext cx="541655" cy="541655"/>
            </a:xfrm>
            <a:prstGeom prst="rect">
              <a:avLst/>
            </a:prstGeom>
          </p:spPr>
        </p:pic>
      </p:grp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00F37986-4CCF-0349-9A8A-A7B56DF5B2F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207544" y="3865943"/>
            <a:ext cx="1989686" cy="199084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200">
                <a:solidFill>
                  <a:schemeClr val="bg2"/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2E8EB3ED-F3A4-9147-ADF7-1597290DC97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101156" y="3865943"/>
            <a:ext cx="1989686" cy="199084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200">
                <a:solidFill>
                  <a:schemeClr val="bg2"/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25" name="Picture Placeholder 20">
            <a:extLst>
              <a:ext uri="{FF2B5EF4-FFF2-40B4-BE49-F238E27FC236}">
                <a16:creationId xmlns:a16="http://schemas.microsoft.com/office/drawing/2014/main" id="{67EE342A-9B2D-7149-8098-4AB3332F4F2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994770" y="3865943"/>
            <a:ext cx="1989686" cy="199084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200">
                <a:solidFill>
                  <a:schemeClr val="bg2"/>
                </a:solidFill>
              </a:defRPr>
            </a:lvl1pPr>
          </a:lstStyle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77859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9924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8841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 (no edi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683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lient (no edi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3814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experience (no edi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1118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4AD001A-9827-F24A-B41D-895F61A9B9B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52978" y="0"/>
            <a:ext cx="4137391" cy="6858000"/>
          </a:xfrm>
          <a:prstGeom prst="rect">
            <a:avLst/>
          </a:prstGeom>
        </p:spPr>
        <p:txBody>
          <a:bodyPr vert="horz"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rgbClr val="041C2C"/>
                </a:solidFill>
                <a:latin typeface="Montserrat" pitchFamily="2" charset="77"/>
              </a:defRPr>
            </a:lvl1pPr>
          </a:lstStyle>
          <a:p>
            <a:endParaRPr lang="es-ES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263D75E-861D-2242-A19F-7CC4E0065D09}"/>
              </a:ext>
            </a:extLst>
          </p:cNvPr>
          <p:cNvGrpSpPr/>
          <p:nvPr userDrawn="1"/>
        </p:nvGrpSpPr>
        <p:grpSpPr>
          <a:xfrm>
            <a:off x="10556361" y="-328999"/>
            <a:ext cx="3271277" cy="1905519"/>
            <a:chOff x="257382" y="-740206"/>
            <a:chExt cx="4652878" cy="2710302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5D56AF1-AD7A-C442-8A40-1871DF35E71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rot="18900000">
              <a:off x="466483" y="-740206"/>
              <a:ext cx="4443777" cy="32458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CACA5FE-4587-A942-B86F-76D17AA2EB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60820" y="459708"/>
              <a:ext cx="389848" cy="393909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7DE1ED1-7B04-2A42-8A86-7E2A44857B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 rot="18900000">
              <a:off x="1777887" y="1499931"/>
              <a:ext cx="460946" cy="47016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6395595-8D0E-8F4A-B0BB-7C4D18AD93B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 rot="18900000">
              <a:off x="257382" y="1359604"/>
              <a:ext cx="2112285" cy="299527"/>
            </a:xfrm>
            <a:prstGeom prst="rect">
              <a:avLst/>
            </a:prstGeom>
          </p:spPr>
        </p:pic>
      </p:grp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85601B3-C7BC-8B40-BC69-A1E3EF66B39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40845" y="2585171"/>
            <a:ext cx="4137392" cy="34404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lang="es-ES" sz="1600" b="0" i="0" smtClean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lvl="0"/>
            <a:endParaRPr lang="es-ES" dirty="0"/>
          </a:p>
        </p:txBody>
      </p:sp>
      <p:sp>
        <p:nvSpPr>
          <p:cNvPr id="39" name="Title 16">
            <a:extLst>
              <a:ext uri="{FF2B5EF4-FFF2-40B4-BE49-F238E27FC236}">
                <a16:creationId xmlns:a16="http://schemas.microsoft.com/office/drawing/2014/main" id="{6E0BDBC2-6EE2-D14F-941C-2407CAB8E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088" y="832340"/>
            <a:ext cx="4137392" cy="1386298"/>
          </a:xfrm>
          <a:prstGeom prst="rect">
            <a:avLst/>
          </a:prstGeom>
        </p:spPr>
        <p:txBody>
          <a:bodyPr wrap="square" anchor="b" anchorCtr="0">
            <a:normAutofit/>
          </a:bodyPr>
          <a:lstStyle>
            <a:lvl1pPr algn="l">
              <a:defRPr lang="es-ES" sz="2400" b="1" i="0" smtClean="0">
                <a:solidFill>
                  <a:srgbClr val="041C2C"/>
                </a:solidFill>
                <a:effectLst/>
                <a:latin typeface="+mj-lt"/>
              </a:defRPr>
            </a:lvl1pPr>
          </a:lstStyle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72171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2">
            <a:extLst>
              <a:ext uri="{FF2B5EF4-FFF2-40B4-BE49-F238E27FC236}">
                <a16:creationId xmlns:a16="http://schemas.microsoft.com/office/drawing/2014/main" id="{49C18042-8511-B34E-B3CE-E978060CD0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10708"/>
          </a:xfrm>
          <a:prstGeom prst="rect">
            <a:avLst/>
          </a:prstGeom>
        </p:spPr>
        <p:txBody>
          <a:bodyPr vert="horz"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rgbClr val="041C2C"/>
                </a:solidFill>
                <a:latin typeface="Montserrat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5" name="Content Placeholder 18">
            <a:extLst>
              <a:ext uri="{FF2B5EF4-FFF2-40B4-BE49-F238E27FC236}">
                <a16:creationId xmlns:a16="http://schemas.microsoft.com/office/drawing/2014/main" id="{51B8E888-1F34-CB48-9CB2-474BF033F5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312199" y="4683601"/>
            <a:ext cx="5573892" cy="16059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lang="es-ES" sz="1600" b="0" i="0" smtClean="0">
                <a:solidFill>
                  <a:schemeClr val="tx1"/>
                </a:solidFill>
                <a:effectLst/>
              </a:defRPr>
            </a:lvl1pPr>
          </a:lstStyle>
          <a:p>
            <a:pPr lvl="0"/>
            <a:endParaRPr lang="es-E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06F5FE8-A010-354F-A258-B5209B0D2E1F}"/>
              </a:ext>
            </a:extLst>
          </p:cNvPr>
          <p:cNvGrpSpPr/>
          <p:nvPr userDrawn="1"/>
        </p:nvGrpSpPr>
        <p:grpSpPr>
          <a:xfrm>
            <a:off x="9774001" y="3982303"/>
            <a:ext cx="4012593" cy="2307221"/>
            <a:chOff x="9774001" y="3982303"/>
            <a:chExt cx="4012593" cy="230722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F9CF992-572C-6C47-A352-4FF1AF20640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rot="18900000">
              <a:off x="9774001" y="4449388"/>
              <a:ext cx="3039578" cy="22201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E6BFFB9-6161-314B-B0A4-333CE2003B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972800" y="5250058"/>
              <a:ext cx="362150" cy="36592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47F5B4B-E224-E24B-97CD-572764EB212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 rot="18900000">
              <a:off x="11012132" y="3982303"/>
              <a:ext cx="2774462" cy="39342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1A2E9BD-6EA2-B949-8A4D-F32A880CC74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1292602" y="5598232"/>
              <a:ext cx="684165" cy="69129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260BBCB-8A15-C646-A51E-461E01B9D97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 rot="18900000">
              <a:off x="11807466" y="5292077"/>
              <a:ext cx="205796" cy="209912"/>
            </a:xfrm>
            <a:prstGeom prst="rect">
              <a:avLst/>
            </a:prstGeom>
          </p:spPr>
        </p:pic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8D899B2-697F-FB42-B9CF-3F27E9F3D1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85110" y="3938954"/>
            <a:ext cx="5575300" cy="585787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marL="0" indent="0" algn="ctr">
              <a:lnSpc>
                <a:spcPct val="150000"/>
              </a:lnSpc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93636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07A5275-BEEB-A84B-A10B-6EC5CA6B9A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50866" y="0"/>
            <a:ext cx="2685126" cy="3429000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532D37F8-C23A-964A-8A5F-BDA5BA50B8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50866" y="3429000"/>
            <a:ext cx="2685126" cy="3429000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Content Placeholder 18">
            <a:extLst>
              <a:ext uri="{FF2B5EF4-FFF2-40B4-BE49-F238E27FC236}">
                <a16:creationId xmlns:a16="http://schemas.microsoft.com/office/drawing/2014/main" id="{8ECBF8E5-1446-F844-9932-DB3AB3A8C26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60765" y="2585171"/>
            <a:ext cx="4137392" cy="34404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lang="es-ES" sz="1600" b="0" i="0" smtClean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lvl="0"/>
            <a:endParaRPr lang="es-E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11EA430-F57D-DE44-8FFD-BA9677D7FA97}"/>
              </a:ext>
            </a:extLst>
          </p:cNvPr>
          <p:cNvGrpSpPr/>
          <p:nvPr userDrawn="1"/>
        </p:nvGrpSpPr>
        <p:grpSpPr>
          <a:xfrm>
            <a:off x="122058" y="-328999"/>
            <a:ext cx="3271277" cy="1905519"/>
            <a:chOff x="257382" y="-740206"/>
            <a:chExt cx="4652878" cy="271030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16AA841-BC05-EE40-91EB-2A115EABAF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rot="18900000">
              <a:off x="466483" y="-740206"/>
              <a:ext cx="4443777" cy="32458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33CBA2C-6462-EC4F-B9FD-5F2B3384B91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60820" y="459708"/>
              <a:ext cx="389848" cy="39390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0517185-63E4-4E41-9FA2-0AA4187015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 rot="18900000">
              <a:off x="1777887" y="1499931"/>
              <a:ext cx="460946" cy="47016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664D059-3B52-234C-9661-EC7EC883FF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 rot="18900000">
              <a:off x="257382" y="1359604"/>
              <a:ext cx="2112285" cy="299527"/>
            </a:xfrm>
            <a:prstGeom prst="rect">
              <a:avLst/>
            </a:prstGeom>
          </p:spPr>
        </p:pic>
      </p:grpSp>
      <p:sp>
        <p:nvSpPr>
          <p:cNvPr id="18" name="Title 16">
            <a:extLst>
              <a:ext uri="{FF2B5EF4-FFF2-40B4-BE49-F238E27FC236}">
                <a16:creationId xmlns:a16="http://schemas.microsoft.com/office/drawing/2014/main" id="{F1211FE6-1D2C-F249-A4CB-EF6A3B62C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6008" y="832340"/>
            <a:ext cx="4137392" cy="1386298"/>
          </a:xfrm>
          <a:prstGeom prst="rect">
            <a:avLst/>
          </a:prstGeom>
        </p:spPr>
        <p:txBody>
          <a:bodyPr wrap="square" anchor="b" anchorCtr="0">
            <a:normAutofit/>
          </a:bodyPr>
          <a:lstStyle>
            <a:lvl1pPr algn="l">
              <a:defRPr lang="es-ES" sz="2400" b="1" i="0" smtClean="0">
                <a:solidFill>
                  <a:srgbClr val="041C2C"/>
                </a:solidFill>
                <a:effectLst/>
                <a:latin typeface="+mj-lt"/>
              </a:defRPr>
            </a:lvl1pPr>
          </a:lstStyle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88190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rgbClr val="041C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2">
            <a:extLst>
              <a:ext uri="{FF2B5EF4-FFF2-40B4-BE49-F238E27FC236}">
                <a16:creationId xmlns:a16="http://schemas.microsoft.com/office/drawing/2014/main" id="{E4B4A231-E409-034B-B052-0E31516695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393048" cy="6858000"/>
          </a:xfrm>
          <a:prstGeom prst="rect">
            <a:avLst/>
          </a:prstGeom>
        </p:spPr>
        <p:txBody>
          <a:bodyPr vert="horz"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rgbClr val="041C2C"/>
                </a:solidFill>
                <a:latin typeface="Montserrat" pitchFamily="2" charset="77"/>
              </a:defRPr>
            </a:lvl1pPr>
          </a:lstStyle>
          <a:p>
            <a:endParaRPr lang="es-E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262E4BF-21B0-924E-AB84-7721B831EFB6}"/>
              </a:ext>
            </a:extLst>
          </p:cNvPr>
          <p:cNvGrpSpPr/>
          <p:nvPr userDrawn="1"/>
        </p:nvGrpSpPr>
        <p:grpSpPr>
          <a:xfrm>
            <a:off x="9973294" y="-284897"/>
            <a:ext cx="4012593" cy="2307221"/>
            <a:chOff x="9774001" y="3982303"/>
            <a:chExt cx="4012593" cy="230722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12C4E6F-F33C-4B40-89E6-AC2B80B53A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8900000">
              <a:off x="9774001" y="4449388"/>
              <a:ext cx="3039578" cy="22201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8DF2036-8C4E-4347-ACA7-3B5F502CA74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0972800" y="5250058"/>
              <a:ext cx="362150" cy="36592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E2FDF96-C847-BF45-8C54-897E3E3068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 rot="18900000">
              <a:off x="11012132" y="3982303"/>
              <a:ext cx="2774462" cy="39342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C4C76DA-A53D-AF46-9984-33E4348C5C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292602" y="5598232"/>
              <a:ext cx="684165" cy="69129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8B5AF41-30B0-4F4A-85B6-38886995BE9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 rot="18900000">
              <a:off x="11807466" y="5292077"/>
              <a:ext cx="205796" cy="209912"/>
            </a:xfrm>
            <a:prstGeom prst="rect">
              <a:avLst/>
            </a:prstGeom>
          </p:spPr>
        </p:pic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68E6C8B4-0526-0C4F-9544-57D3FD5959B8}"/>
              </a:ext>
            </a:extLst>
          </p:cNvPr>
          <p:cNvSpPr/>
          <p:nvPr userDrawn="1"/>
        </p:nvSpPr>
        <p:spPr>
          <a:xfrm>
            <a:off x="6002448" y="810228"/>
            <a:ext cx="5476190" cy="506491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ontent Placeholder 18">
            <a:extLst>
              <a:ext uri="{FF2B5EF4-FFF2-40B4-BE49-F238E27FC236}">
                <a16:creationId xmlns:a16="http://schemas.microsoft.com/office/drawing/2014/main" id="{302AC4D3-4AD3-5148-A35F-86FA8A4DE98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70248" y="2585171"/>
            <a:ext cx="4701845" cy="292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lang="es-ES" sz="1600" b="0" i="0" smtClean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lvl="0"/>
            <a:endParaRPr lang="es-ES" dirty="0"/>
          </a:p>
        </p:txBody>
      </p:sp>
      <p:sp>
        <p:nvSpPr>
          <p:cNvPr id="16" name="Title 16">
            <a:extLst>
              <a:ext uri="{FF2B5EF4-FFF2-40B4-BE49-F238E27FC236}">
                <a16:creationId xmlns:a16="http://schemas.microsoft.com/office/drawing/2014/main" id="{5D8FEA1D-9BCB-314E-BFBE-7C6980836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5491" y="1348781"/>
            <a:ext cx="4701845" cy="869856"/>
          </a:xfrm>
          <a:prstGeom prst="rect">
            <a:avLst/>
          </a:prstGeom>
        </p:spPr>
        <p:txBody>
          <a:bodyPr wrap="square" anchor="b" anchorCtr="0">
            <a:normAutofit/>
          </a:bodyPr>
          <a:lstStyle>
            <a:lvl1pPr algn="l">
              <a:defRPr lang="es-ES" sz="2400" b="1" i="0" smtClean="0">
                <a:solidFill>
                  <a:srgbClr val="041C2C"/>
                </a:solidFill>
                <a:effectLst/>
                <a:latin typeface="+mj-lt"/>
              </a:defRPr>
            </a:lvl1pPr>
          </a:lstStyle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60835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8">
            <a:extLst>
              <a:ext uri="{FF2B5EF4-FFF2-40B4-BE49-F238E27FC236}">
                <a16:creationId xmlns:a16="http://schemas.microsoft.com/office/drawing/2014/main" id="{3DEA9348-265C-EC44-86E0-6DB6EA98737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50579" y="2585171"/>
            <a:ext cx="4137392" cy="34404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lang="es-ES" sz="1600" b="0" i="0" smtClean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lvl="0"/>
            <a:endParaRPr lang="es-ES" dirty="0"/>
          </a:p>
        </p:txBody>
      </p:sp>
      <p:sp>
        <p:nvSpPr>
          <p:cNvPr id="6" name="Title 16">
            <a:extLst>
              <a:ext uri="{FF2B5EF4-FFF2-40B4-BE49-F238E27FC236}">
                <a16:creationId xmlns:a16="http://schemas.microsoft.com/office/drawing/2014/main" id="{3B401500-17FA-4E4D-AA52-6E23E56B34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5822" y="832340"/>
            <a:ext cx="4137392" cy="1386298"/>
          </a:xfrm>
          <a:prstGeom prst="rect">
            <a:avLst/>
          </a:prstGeom>
        </p:spPr>
        <p:txBody>
          <a:bodyPr wrap="square" anchor="b" anchorCtr="0">
            <a:normAutofit/>
          </a:bodyPr>
          <a:lstStyle>
            <a:lvl1pPr algn="l">
              <a:defRPr lang="es-ES" sz="2400" b="1" i="0" smtClean="0">
                <a:solidFill>
                  <a:srgbClr val="041C2C"/>
                </a:solidFill>
                <a:effectLst/>
                <a:latin typeface="+mj-lt"/>
              </a:defRPr>
            </a:lvl1pPr>
          </a:lstStyle>
          <a:p>
            <a:r>
              <a:rPr lang="es-ES" dirty="0"/>
              <a:t> 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BAC3E05D-74AA-954A-977F-D0C9BAB0F1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56969" y="358346"/>
            <a:ext cx="4919020" cy="6128951"/>
          </a:xfrm>
          <a:prstGeom prst="rect">
            <a:avLst/>
          </a:prstGeom>
        </p:spPr>
        <p:txBody>
          <a:bodyPr vert="horz"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rgbClr val="041C2C"/>
                </a:solidFill>
                <a:latin typeface="Montserrat" pitchFamily="2" charset="77"/>
              </a:defRPr>
            </a:lvl1pPr>
          </a:lstStyle>
          <a:p>
            <a:endParaRPr lang="es-E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B1F221A-126B-824D-8025-91A461404BF4}"/>
              </a:ext>
            </a:extLst>
          </p:cNvPr>
          <p:cNvGrpSpPr/>
          <p:nvPr userDrawn="1"/>
        </p:nvGrpSpPr>
        <p:grpSpPr>
          <a:xfrm>
            <a:off x="-185545" y="-518415"/>
            <a:ext cx="3361231" cy="1932691"/>
            <a:chOff x="9774001" y="3982303"/>
            <a:chExt cx="4012593" cy="230722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66E9C1B-A8DB-EC49-BA3B-CD987BCADAF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rot="18900000">
              <a:off x="9774001" y="4449388"/>
              <a:ext cx="3039578" cy="22201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AE4B355-8819-8A4E-95F1-8F9E82925D7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972800" y="5250058"/>
              <a:ext cx="362150" cy="365923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FB6D7AB-F2E1-3643-AA7E-916C1744F86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 rot="18900000">
              <a:off x="11012132" y="3982303"/>
              <a:ext cx="2774462" cy="39342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C2C8800-62F1-704C-AD09-61E1BCCBE5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1292602" y="5598232"/>
              <a:ext cx="684165" cy="69129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8906E47-1813-EA4F-8FAC-D50BF10A4F1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 rot="18900000">
              <a:off x="11807466" y="5292077"/>
              <a:ext cx="205796" cy="2099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6143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1072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57" r:id="rId8"/>
    <p:sldLayoutId id="2147483660" r:id="rId9"/>
    <p:sldLayoutId id="2147483659" r:id="rId10"/>
    <p:sldLayoutId id="2147483661" r:id="rId11"/>
    <p:sldLayoutId id="21474836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ontserrat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3470D2-F47F-4EB4-86E6-ED77E1846DAD}"/>
              </a:ext>
            </a:extLst>
          </p:cNvPr>
          <p:cNvSpPr/>
          <p:nvPr/>
        </p:nvSpPr>
        <p:spPr>
          <a:xfrm>
            <a:off x="1609269" y="909231"/>
            <a:ext cx="63369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b="1" i="1" dirty="0">
                <a:solidFill>
                  <a:srgbClr val="FFFFFF"/>
                </a:solidFill>
              </a:rPr>
              <a:t>MLFOPS = MLOPS + MLFLOW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C96B00-E6C9-4A2A-BEF1-5F9E45AB28F8}"/>
              </a:ext>
            </a:extLst>
          </p:cNvPr>
          <p:cNvSpPr txBox="1"/>
          <p:nvPr/>
        </p:nvSpPr>
        <p:spPr>
          <a:xfrm>
            <a:off x="2132073" y="6122886"/>
            <a:ext cx="792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rgbClr val="FFFFFF"/>
                </a:solidFill>
              </a:rPr>
              <a:t>Manuel Martín Mairal (mmartin@plainconcepts.com)</a:t>
            </a:r>
          </a:p>
        </p:txBody>
      </p:sp>
    </p:spTree>
    <p:extLst>
      <p:ext uri="{BB962C8B-B14F-4D97-AF65-F5344CB8AC3E}">
        <p14:creationId xmlns:p14="http://schemas.microsoft.com/office/powerpoint/2010/main" val="2203765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7" descr="Logotipo&#10;&#10;Descripción generada automáticamente">
            <a:extLst>
              <a:ext uri="{FF2B5EF4-FFF2-40B4-BE49-F238E27FC236}">
                <a16:creationId xmlns:a16="http://schemas.microsoft.com/office/drawing/2014/main" id="{72C28001-9A6B-1133-E49F-2657071FC1D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-35" r="-1600"/>
          <a:stretch/>
        </p:blipFill>
        <p:spPr>
          <a:xfrm>
            <a:off x="612080" y="2494909"/>
            <a:ext cx="5229919" cy="1886591"/>
          </a:xfr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0CA166-3EE3-ED06-973C-3F04B0FF0B3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CONCEPTS</a:t>
            </a:r>
          </a:p>
          <a:p>
            <a:endParaRPr lang="en-US" sz="2000" b="1" dirty="0"/>
          </a:p>
          <a:p>
            <a:r>
              <a:rPr lang="en-US" sz="2000" b="1" dirty="0"/>
              <a:t>ELEMENTS</a:t>
            </a:r>
          </a:p>
          <a:p>
            <a:endParaRPr lang="en-US" sz="2000" b="1" dirty="0"/>
          </a:p>
          <a:p>
            <a:r>
              <a:rPr lang="en-US" sz="2000" b="1" dirty="0"/>
              <a:t>1</a:t>
            </a:r>
            <a:r>
              <a:rPr lang="en-US" sz="2000" b="1" baseline="30000" dirty="0"/>
              <a:t>ST</a:t>
            </a:r>
            <a:r>
              <a:rPr lang="en-US" sz="2000" b="1" dirty="0"/>
              <a:t> TRAINING EXAMPLE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BBC22E2-04E2-148E-B0FE-4B7C6E290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OVERVIEW</a:t>
            </a:r>
          </a:p>
        </p:txBody>
      </p:sp>
    </p:spTree>
    <p:extLst>
      <p:ext uri="{BB962C8B-B14F-4D97-AF65-F5344CB8AC3E}">
        <p14:creationId xmlns:p14="http://schemas.microsoft.com/office/powerpoint/2010/main" val="1730844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88C79DC5-38D5-47E6-BBBB-D62B571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MLFlow Architecture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CB85D6D-3125-B332-C883-8B9AAA6D9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974" y="578738"/>
            <a:ext cx="5120626" cy="620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98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88C79DC5-38D5-47E6-BBBB-D62B571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MLFlow Architecture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1BBD6A8-3BB0-DBA2-F092-D3AE1464B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600" y="980934"/>
            <a:ext cx="6513919" cy="517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774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88C79DC5-38D5-47E6-BBBB-D62B571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MLFlow Architecture</a:t>
            </a:r>
          </a:p>
        </p:txBody>
      </p:sp>
      <p:pic>
        <p:nvPicPr>
          <p:cNvPr id="1026" name="Picture 2" descr="MLflow &amp; Azure Databricks. In this blog, we'll see how to use… | by  Prosenjit Chakraborty | Medium">
            <a:extLst>
              <a:ext uri="{FF2B5EF4-FFF2-40B4-BE49-F238E27FC236}">
                <a16:creationId xmlns:a16="http://schemas.microsoft.com/office/drawing/2014/main" id="{2813E6DA-039C-9CCC-0746-C3D076B6D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5751" y="2272283"/>
            <a:ext cx="6289044" cy="2515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9660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7" descr="Logotipo&#10;&#10;Descripción generada automáticamente">
            <a:extLst>
              <a:ext uri="{FF2B5EF4-FFF2-40B4-BE49-F238E27FC236}">
                <a16:creationId xmlns:a16="http://schemas.microsoft.com/office/drawing/2014/main" id="{72C28001-9A6B-1133-E49F-2657071FC1D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-35" r="-1600"/>
          <a:stretch/>
        </p:blipFill>
        <p:spPr>
          <a:xfrm>
            <a:off x="612080" y="2494909"/>
            <a:ext cx="5229919" cy="1886591"/>
          </a:xfr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0CA166-3EE3-ED06-973C-3F04B0FF0B3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CONCEPTS</a:t>
            </a:r>
          </a:p>
          <a:p>
            <a:endParaRPr lang="en-US" sz="2000" b="1" dirty="0"/>
          </a:p>
          <a:p>
            <a:r>
              <a:rPr lang="en-US" sz="2000" b="1" dirty="0"/>
              <a:t>ELEMENTS</a:t>
            </a:r>
          </a:p>
          <a:p>
            <a:endParaRPr lang="en-US" sz="2000" b="1" dirty="0"/>
          </a:p>
          <a:p>
            <a:r>
              <a:rPr lang="en-US" sz="2000" b="1" dirty="0"/>
              <a:t>2</a:t>
            </a:r>
            <a:r>
              <a:rPr lang="en-US" sz="2000" b="1" baseline="30000" dirty="0"/>
              <a:t>ST</a:t>
            </a:r>
            <a:r>
              <a:rPr lang="en-US" sz="2000" b="1" dirty="0"/>
              <a:t> TRAINING EXAMPLE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BBC22E2-04E2-148E-B0FE-4B7C6E290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REGISTRY OVERVIEW</a:t>
            </a:r>
          </a:p>
        </p:txBody>
      </p:sp>
    </p:spTree>
    <p:extLst>
      <p:ext uri="{BB962C8B-B14F-4D97-AF65-F5344CB8AC3E}">
        <p14:creationId xmlns:p14="http://schemas.microsoft.com/office/powerpoint/2010/main" val="2310651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 descr="Imagen que contiene animal&#10;&#10;Descripción generada automáticamente">
            <a:extLst>
              <a:ext uri="{FF2B5EF4-FFF2-40B4-BE49-F238E27FC236}">
                <a16:creationId xmlns:a16="http://schemas.microsoft.com/office/drawing/2014/main" id="{3CB24AE7-8795-E4FF-89F5-03AA4F433A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23681" b="23681"/>
          <a:stretch>
            <a:fillRect/>
          </a:stretch>
        </p:blipFill>
        <p:spPr/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B99938-F088-E4B6-1254-27F6B3F190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MLOPS WORKFLOW</a:t>
            </a:r>
          </a:p>
        </p:txBody>
      </p:sp>
    </p:spTree>
    <p:extLst>
      <p:ext uri="{BB962C8B-B14F-4D97-AF65-F5344CB8AC3E}">
        <p14:creationId xmlns:p14="http://schemas.microsoft.com/office/powerpoint/2010/main" val="1090000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 descr="Imagen que contiene Aplicación&#10;&#10;Descripción generada automáticamente">
            <a:extLst>
              <a:ext uri="{FF2B5EF4-FFF2-40B4-BE49-F238E27FC236}">
                <a16:creationId xmlns:a16="http://schemas.microsoft.com/office/drawing/2014/main" id="{237BCB86-CE09-D589-1810-E10864AA6BE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-1763" t="-4992" r="-1912" b="-2766"/>
          <a:stretch/>
        </p:blipFill>
        <p:spPr>
          <a:xfrm>
            <a:off x="818485" y="1121098"/>
            <a:ext cx="5581353" cy="4442304"/>
          </a:xfr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BEE36E-A435-B50D-1D9F-819DE796AD3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Division of projects into model experiments.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Tracking all the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best practices: version control, modularity,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identification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8807D8D7-D0A6-F6B5-FC0B-078E3DA5D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ARCHITECTURE</a:t>
            </a:r>
          </a:p>
        </p:txBody>
      </p:sp>
    </p:spTree>
    <p:extLst>
      <p:ext uri="{BB962C8B-B14F-4D97-AF65-F5344CB8AC3E}">
        <p14:creationId xmlns:p14="http://schemas.microsoft.com/office/powerpoint/2010/main" val="20501931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BEE36E-A435-B50D-1D9F-819DE796AD3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Unified inference and evaluation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Tracking all the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CI/CD using Azure pipelines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Seek for change in data distribution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Explicability with libraries like SHAP or LIME.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8807D8D7-D0A6-F6B5-FC0B-078E3DA5D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ARCHITECTURE</a:t>
            </a:r>
          </a:p>
        </p:txBody>
      </p:sp>
      <p:pic>
        <p:nvPicPr>
          <p:cNvPr id="8" name="Imagen 7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B9839C7C-DE86-A879-3C09-23B60E2E6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1447291"/>
            <a:ext cx="6638752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8600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BEE36E-A435-B50D-1D9F-819DE796AD3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40844" y="2585170"/>
            <a:ext cx="5059055" cy="380927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Fully isolated environments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Model reproducibility ensured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Standard workflow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Agile project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Complete project evaluation in Dev environment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8807D8D7-D0A6-F6B5-FC0B-078E3DA5D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1</a:t>
            </a:r>
          </a:p>
        </p:txBody>
      </p:sp>
      <p:pic>
        <p:nvPicPr>
          <p:cNvPr id="5" name="Imagen 4" descr="Imagen que contiene Aplicación&#10;&#10;Descripción generada automáticamente">
            <a:extLst>
              <a:ext uri="{FF2B5EF4-FFF2-40B4-BE49-F238E27FC236}">
                <a16:creationId xmlns:a16="http://schemas.microsoft.com/office/drawing/2014/main" id="{EAEC80F4-1DEB-A74A-6196-9B6D35AB7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395" y="284521"/>
            <a:ext cx="3907405" cy="610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282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BEE36E-A435-B50D-1D9F-819DE796AD3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40844" y="2585170"/>
            <a:ext cx="5059055" cy="380927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 propagation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Agile model deployment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Efficiency resources consumption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 orchestration cross environments is required. Complexity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8807D8D7-D0A6-F6B5-FC0B-078E3DA5D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2</a:t>
            </a:r>
          </a:p>
        </p:txBody>
      </p:sp>
      <p:pic>
        <p:nvPicPr>
          <p:cNvPr id="6" name="Imagen 5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9CA360CA-9B3E-C177-0840-E999250D0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691" y="342900"/>
            <a:ext cx="3416466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11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E5E89CC-4969-584B-8606-4D8746B57B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475940" y="3101744"/>
            <a:ext cx="7240119" cy="1605923"/>
          </a:xfrm>
        </p:spPr>
        <p:txBody>
          <a:bodyPr>
            <a:normAutofit/>
          </a:bodyPr>
          <a:lstStyle/>
          <a:p>
            <a:r>
              <a:rPr lang="es-ES" sz="3200" b="1" dirty="0" err="1"/>
              <a:t>Workflow</a:t>
            </a:r>
            <a:r>
              <a:rPr lang="es-ES" sz="3200" b="1" dirty="0"/>
              <a:t> Machine Learning</a:t>
            </a:r>
          </a:p>
          <a:p>
            <a:r>
              <a:rPr lang="es-ES" sz="3200" b="1" dirty="0" err="1"/>
              <a:t>MLOps</a:t>
            </a:r>
            <a:endParaRPr lang="es-ES" sz="3200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FD6C7C-FAE3-42FB-8B8B-B3E493E3F5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2905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BCB7873-DF5D-7240-86BD-EA4F88810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7304" y="2014767"/>
            <a:ext cx="4137392" cy="2828466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Thanks for your attention</a:t>
            </a:r>
            <a:r>
              <a:rPr lang="es-ES" sz="66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944379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686793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45">
            <a:extLst>
              <a:ext uri="{FF2B5EF4-FFF2-40B4-BE49-F238E27FC236}">
                <a16:creationId xmlns:a16="http://schemas.microsoft.com/office/drawing/2014/main" id="{84A2ED89-4B70-45D7-A0F3-A82A868B457E}"/>
              </a:ext>
            </a:extLst>
          </p:cNvPr>
          <p:cNvSpPr/>
          <p:nvPr/>
        </p:nvSpPr>
        <p:spPr>
          <a:xfrm>
            <a:off x="8367245" y="2399189"/>
            <a:ext cx="2450359" cy="2628573"/>
          </a:xfrm>
          <a:prstGeom prst="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2DCCD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8" name="Rectangle 32">
            <a:extLst>
              <a:ext uri="{FF2B5EF4-FFF2-40B4-BE49-F238E27FC236}">
                <a16:creationId xmlns:a16="http://schemas.microsoft.com/office/drawing/2014/main" id="{9EE947F3-0366-4DC4-99DB-5830B407B31B}"/>
              </a:ext>
            </a:extLst>
          </p:cNvPr>
          <p:cNvSpPr/>
          <p:nvPr/>
        </p:nvSpPr>
        <p:spPr>
          <a:xfrm>
            <a:off x="2770658" y="2697311"/>
            <a:ext cx="2262910" cy="753318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Identificación del problema</a:t>
            </a:r>
          </a:p>
        </p:txBody>
      </p:sp>
      <p:sp>
        <p:nvSpPr>
          <p:cNvPr id="39" name="AutoShape 2" descr="Resultado de imagen de database">
            <a:extLst>
              <a:ext uri="{FF2B5EF4-FFF2-40B4-BE49-F238E27FC236}">
                <a16:creationId xmlns:a16="http://schemas.microsoft.com/office/drawing/2014/main" id="{21D61EDA-B025-47F6-B253-1C64BAEE1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727698" y="301724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cxnSp>
        <p:nvCxnSpPr>
          <p:cNvPr id="40" name="Straight Arrow Connector 34">
            <a:extLst>
              <a:ext uri="{FF2B5EF4-FFF2-40B4-BE49-F238E27FC236}">
                <a16:creationId xmlns:a16="http://schemas.microsoft.com/office/drawing/2014/main" id="{41F5CF17-EECB-4674-9F1D-7BECE36D8DA3}"/>
              </a:ext>
            </a:extLst>
          </p:cNvPr>
          <p:cNvCxnSpPr>
            <a:cxnSpLocks/>
            <a:stCxn id="38" idx="3"/>
            <a:endCxn id="41" idx="1"/>
          </p:cNvCxnSpPr>
          <p:nvPr/>
        </p:nvCxnSpPr>
        <p:spPr>
          <a:xfrm>
            <a:off x="5033568" y="3073970"/>
            <a:ext cx="522185" cy="2581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35">
            <a:extLst>
              <a:ext uri="{FF2B5EF4-FFF2-40B4-BE49-F238E27FC236}">
                <a16:creationId xmlns:a16="http://schemas.microsoft.com/office/drawing/2014/main" id="{D2BB08D9-DB18-4B2A-878C-CF6FE2408F9D}"/>
              </a:ext>
            </a:extLst>
          </p:cNvPr>
          <p:cNvSpPr/>
          <p:nvPr/>
        </p:nvSpPr>
        <p:spPr>
          <a:xfrm>
            <a:off x="5555753" y="2699892"/>
            <a:ext cx="2262910" cy="75331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Fuentes de datos</a:t>
            </a:r>
          </a:p>
        </p:txBody>
      </p:sp>
      <p:cxnSp>
        <p:nvCxnSpPr>
          <p:cNvPr id="42" name="Straight Arrow Connector 36">
            <a:extLst>
              <a:ext uri="{FF2B5EF4-FFF2-40B4-BE49-F238E27FC236}">
                <a16:creationId xmlns:a16="http://schemas.microsoft.com/office/drawing/2014/main" id="{3E297276-7131-4693-9089-9A46D4F8E16C}"/>
              </a:ext>
            </a:extLst>
          </p:cNvPr>
          <p:cNvCxnSpPr>
            <a:cxnSpLocks/>
            <a:stCxn id="41" idx="3"/>
          </p:cNvCxnSpPr>
          <p:nvPr/>
        </p:nvCxnSpPr>
        <p:spPr>
          <a:xfrm>
            <a:off x="7818663" y="3076551"/>
            <a:ext cx="522185" cy="488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37">
            <a:extLst>
              <a:ext uri="{FF2B5EF4-FFF2-40B4-BE49-F238E27FC236}">
                <a16:creationId xmlns:a16="http://schemas.microsoft.com/office/drawing/2014/main" id="{E2F3C1D0-AA0D-48A6-B572-BA7931113507}"/>
              </a:ext>
            </a:extLst>
          </p:cNvPr>
          <p:cNvSpPr/>
          <p:nvPr/>
        </p:nvSpPr>
        <p:spPr>
          <a:xfrm>
            <a:off x="8438902" y="2649691"/>
            <a:ext cx="2262910" cy="75331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Preprocesamiento</a:t>
            </a:r>
          </a:p>
        </p:txBody>
      </p:sp>
      <p:sp>
        <p:nvSpPr>
          <p:cNvPr id="44" name="Rectangle 38">
            <a:extLst>
              <a:ext uri="{FF2B5EF4-FFF2-40B4-BE49-F238E27FC236}">
                <a16:creationId xmlns:a16="http://schemas.microsoft.com/office/drawing/2014/main" id="{457C3B97-4546-4925-9D77-D955F1409BB3}"/>
              </a:ext>
            </a:extLst>
          </p:cNvPr>
          <p:cNvSpPr/>
          <p:nvPr/>
        </p:nvSpPr>
        <p:spPr>
          <a:xfrm>
            <a:off x="5596243" y="4015476"/>
            <a:ext cx="2262910" cy="7533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Entrenamiento</a:t>
            </a:r>
          </a:p>
        </p:txBody>
      </p:sp>
      <p:sp>
        <p:nvSpPr>
          <p:cNvPr id="45" name="Rectangle 39">
            <a:extLst>
              <a:ext uri="{FF2B5EF4-FFF2-40B4-BE49-F238E27FC236}">
                <a16:creationId xmlns:a16="http://schemas.microsoft.com/office/drawing/2014/main" id="{7B1C44A5-7E11-43BE-A007-0ECB76EEF0B0}"/>
              </a:ext>
            </a:extLst>
          </p:cNvPr>
          <p:cNvSpPr/>
          <p:nvPr/>
        </p:nvSpPr>
        <p:spPr>
          <a:xfrm>
            <a:off x="2784751" y="4020920"/>
            <a:ext cx="2262910" cy="7533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Validación Modelo</a:t>
            </a:r>
          </a:p>
        </p:txBody>
      </p:sp>
      <p:cxnSp>
        <p:nvCxnSpPr>
          <p:cNvPr id="46" name="Connector: Elbow 40">
            <a:extLst>
              <a:ext uri="{FF2B5EF4-FFF2-40B4-BE49-F238E27FC236}">
                <a16:creationId xmlns:a16="http://schemas.microsoft.com/office/drawing/2014/main" id="{80148E4C-7BFB-415C-9633-12F9C912460B}"/>
              </a:ext>
            </a:extLst>
          </p:cNvPr>
          <p:cNvCxnSpPr>
            <a:stCxn id="44" idx="1"/>
            <a:endCxn id="45" idx="3"/>
          </p:cNvCxnSpPr>
          <p:nvPr/>
        </p:nvCxnSpPr>
        <p:spPr>
          <a:xfrm rot="10800000" flipV="1">
            <a:off x="5047661" y="4392135"/>
            <a:ext cx="548582" cy="5444"/>
          </a:xfrm>
          <a:prstGeom prst="bentConnector3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1">
            <a:extLst>
              <a:ext uri="{FF2B5EF4-FFF2-40B4-BE49-F238E27FC236}">
                <a16:creationId xmlns:a16="http://schemas.microsoft.com/office/drawing/2014/main" id="{0664353D-F989-4275-A6B7-F56FE12D8063}"/>
              </a:ext>
            </a:extLst>
          </p:cNvPr>
          <p:cNvSpPr/>
          <p:nvPr/>
        </p:nvSpPr>
        <p:spPr>
          <a:xfrm>
            <a:off x="8448466" y="4015476"/>
            <a:ext cx="2231573" cy="75331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Ajuste </a:t>
            </a:r>
            <a:r>
              <a:rPr lang="es-ES" sz="1600" dirty="0" err="1">
                <a:solidFill>
                  <a:schemeClr val="tx1"/>
                </a:solidFill>
              </a:rPr>
              <a:t>hiperparámetros</a:t>
            </a:r>
            <a:endParaRPr lang="es-ES" sz="1600" dirty="0">
              <a:solidFill>
                <a:schemeClr val="tx1"/>
              </a:solidFill>
            </a:endParaRPr>
          </a:p>
        </p:txBody>
      </p:sp>
      <p:cxnSp>
        <p:nvCxnSpPr>
          <p:cNvPr id="48" name="Straight Arrow Connector 42">
            <a:extLst>
              <a:ext uri="{FF2B5EF4-FFF2-40B4-BE49-F238E27FC236}">
                <a16:creationId xmlns:a16="http://schemas.microsoft.com/office/drawing/2014/main" id="{1340EDDE-80C8-4BB1-A979-A285EFAA5C6A}"/>
              </a:ext>
            </a:extLst>
          </p:cNvPr>
          <p:cNvCxnSpPr>
            <a:stCxn id="43" idx="2"/>
            <a:endCxn id="47" idx="0"/>
          </p:cNvCxnSpPr>
          <p:nvPr/>
        </p:nvCxnSpPr>
        <p:spPr>
          <a:xfrm flipH="1">
            <a:off x="9564253" y="3403009"/>
            <a:ext cx="6104" cy="61246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3">
            <a:extLst>
              <a:ext uri="{FF2B5EF4-FFF2-40B4-BE49-F238E27FC236}">
                <a16:creationId xmlns:a16="http://schemas.microsoft.com/office/drawing/2014/main" id="{3A82247F-4A8D-4CB1-A5CA-BD622BB3043C}"/>
              </a:ext>
            </a:extLst>
          </p:cNvPr>
          <p:cNvCxnSpPr>
            <a:cxnSpLocks/>
            <a:stCxn id="47" idx="1"/>
            <a:endCxn id="44" idx="3"/>
          </p:cNvCxnSpPr>
          <p:nvPr/>
        </p:nvCxnSpPr>
        <p:spPr>
          <a:xfrm flipH="1">
            <a:off x="7859153" y="4392135"/>
            <a:ext cx="589313" cy="0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46">
            <a:extLst>
              <a:ext uri="{FF2B5EF4-FFF2-40B4-BE49-F238E27FC236}">
                <a16:creationId xmlns:a16="http://schemas.microsoft.com/office/drawing/2014/main" id="{C45188BA-51E3-4341-88C9-8BECCA1C3FAA}"/>
              </a:ext>
            </a:extLst>
          </p:cNvPr>
          <p:cNvSpPr txBox="1"/>
          <p:nvPr/>
        </p:nvSpPr>
        <p:spPr>
          <a:xfrm>
            <a:off x="1852063" y="5431203"/>
            <a:ext cx="233172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/>
              <a:t> </a:t>
            </a:r>
          </a:p>
        </p:txBody>
      </p:sp>
      <p:sp>
        <p:nvSpPr>
          <p:cNvPr id="58" name="TextBox 56">
            <a:extLst>
              <a:ext uri="{FF2B5EF4-FFF2-40B4-BE49-F238E27FC236}">
                <a16:creationId xmlns:a16="http://schemas.microsoft.com/office/drawing/2014/main" id="{E5274C8A-A7FC-4CDF-8617-FFAC8CB9E215}"/>
              </a:ext>
            </a:extLst>
          </p:cNvPr>
          <p:cNvSpPr txBox="1"/>
          <p:nvPr/>
        </p:nvSpPr>
        <p:spPr>
          <a:xfrm>
            <a:off x="8476805" y="5068067"/>
            <a:ext cx="2668147" cy="5170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 err="1"/>
              <a:t>Re-entrenamiento</a:t>
            </a:r>
            <a:endParaRPr lang="es-ES" sz="16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EDF9683-67BE-4544-A291-2586E2CDA712}"/>
              </a:ext>
            </a:extLst>
          </p:cNvPr>
          <p:cNvSpPr/>
          <p:nvPr/>
        </p:nvSpPr>
        <p:spPr>
          <a:xfrm>
            <a:off x="2770658" y="5412892"/>
            <a:ext cx="2262910" cy="75331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Despliegue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D7387FD-371B-4952-9E9D-233ECCFD0534}"/>
              </a:ext>
            </a:extLst>
          </p:cNvPr>
          <p:cNvCxnSpPr>
            <a:cxnSpLocks/>
          </p:cNvCxnSpPr>
          <p:nvPr/>
        </p:nvCxnSpPr>
        <p:spPr>
          <a:xfrm>
            <a:off x="3916206" y="4751553"/>
            <a:ext cx="0" cy="633029"/>
          </a:xfrm>
          <a:prstGeom prst="straightConnector1">
            <a:avLst/>
          </a:prstGeom>
          <a:ln>
            <a:solidFill>
              <a:srgbClr val="2DCCD3"/>
            </a:solidFill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53076108-A831-49A8-8A50-D816CB1C6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515513" y="3706860"/>
            <a:ext cx="343640" cy="273838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1C33513C-03D4-4A51-933C-B36BAD01E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10078449" y="3555046"/>
            <a:ext cx="343640" cy="273838"/>
          </a:xfrm>
          <a:prstGeom prst="rect">
            <a:avLst/>
          </a:prstGeom>
        </p:spPr>
      </p:pic>
      <p:pic>
        <p:nvPicPr>
          <p:cNvPr id="86" name="Picture 8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B727037-8F37-49D5-ADD7-F7DA02CA5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159" y="3415164"/>
            <a:ext cx="656742" cy="656742"/>
          </a:xfrm>
          <a:prstGeom prst="rect">
            <a:avLst/>
          </a:prstGeom>
        </p:spPr>
      </p:pic>
      <p:sp>
        <p:nvSpPr>
          <p:cNvPr id="66" name="Title 2">
            <a:extLst>
              <a:ext uri="{FF2B5EF4-FFF2-40B4-BE49-F238E27FC236}">
                <a16:creationId xmlns:a16="http://schemas.microsoft.com/office/drawing/2014/main" id="{B092AC66-3855-4447-A286-3B134950E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5205" y="370920"/>
            <a:ext cx="4652493" cy="974935"/>
          </a:xfrm>
        </p:spPr>
        <p:txBody>
          <a:bodyPr/>
          <a:lstStyle/>
          <a:p>
            <a:pPr algn="ctr"/>
            <a:r>
              <a:rPr lang="es-ES" dirty="0"/>
              <a:t>Machine Learning </a:t>
            </a:r>
            <a:r>
              <a:rPr lang="es-ES" dirty="0" err="1"/>
              <a:t>Workflow</a:t>
            </a:r>
            <a:br>
              <a:rPr lang="es-ES" dirty="0"/>
            </a:br>
            <a:r>
              <a:rPr lang="en-US" dirty="0" err="1"/>
              <a:t>MLOps</a:t>
            </a:r>
            <a:endParaRPr lang="es-E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2A957E8-CF01-4CCB-BF66-B7A9BA912C45}"/>
              </a:ext>
            </a:extLst>
          </p:cNvPr>
          <p:cNvSpPr txBox="1"/>
          <p:nvPr/>
        </p:nvSpPr>
        <p:spPr>
          <a:xfrm>
            <a:off x="73462" y="3284044"/>
            <a:ext cx="21617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ML/DL </a:t>
            </a:r>
            <a:r>
              <a:rPr lang="es-ES" sz="1600" dirty="0" err="1"/>
              <a:t>Engineer</a:t>
            </a:r>
            <a:endParaRPr lang="es-ES" sz="16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EAAA144-84CD-4C53-B040-AD4C4C24DEE2}"/>
              </a:ext>
            </a:extLst>
          </p:cNvPr>
          <p:cNvSpPr txBox="1"/>
          <p:nvPr/>
        </p:nvSpPr>
        <p:spPr>
          <a:xfrm>
            <a:off x="109728" y="5695274"/>
            <a:ext cx="1956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 err="1"/>
              <a:t>Developers</a:t>
            </a:r>
            <a:endParaRPr lang="es-ES" sz="16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C0D5434-6BED-460B-A19E-30C67380D9CC}"/>
              </a:ext>
            </a:extLst>
          </p:cNvPr>
          <p:cNvSpPr txBox="1"/>
          <p:nvPr/>
        </p:nvSpPr>
        <p:spPr>
          <a:xfrm>
            <a:off x="248302" y="4512348"/>
            <a:ext cx="18975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Data </a:t>
            </a:r>
            <a:r>
              <a:rPr lang="es-ES" sz="1600" dirty="0" err="1"/>
              <a:t>Engineer</a:t>
            </a:r>
            <a:endParaRPr lang="es-ES" sz="1600" dirty="0"/>
          </a:p>
        </p:txBody>
      </p:sp>
      <p:pic>
        <p:nvPicPr>
          <p:cNvPr id="73" name="Picture 8" descr="Resultado de imagen de icon person">
            <a:extLst>
              <a:ext uri="{FF2B5EF4-FFF2-40B4-BE49-F238E27FC236}">
                <a16:creationId xmlns:a16="http://schemas.microsoft.com/office/drawing/2014/main" id="{A658B310-985F-4AA8-8D1E-7FB1687E1B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386" y="3789770"/>
            <a:ext cx="656742" cy="65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73" descr="Resultado de imagen de icon person">
            <a:extLst>
              <a:ext uri="{FF2B5EF4-FFF2-40B4-BE49-F238E27FC236}">
                <a16:creationId xmlns:a16="http://schemas.microsoft.com/office/drawing/2014/main" id="{A4A4E51E-F39F-4150-B03A-4258A829F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386" y="4946904"/>
            <a:ext cx="656742" cy="65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6173FB77-FB24-4576-9E20-156BB95E46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382" y="2519285"/>
            <a:ext cx="765556" cy="75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979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45">
            <a:extLst>
              <a:ext uri="{FF2B5EF4-FFF2-40B4-BE49-F238E27FC236}">
                <a16:creationId xmlns:a16="http://schemas.microsoft.com/office/drawing/2014/main" id="{84A2ED89-4B70-45D7-A0F3-A82A868B457E}"/>
              </a:ext>
            </a:extLst>
          </p:cNvPr>
          <p:cNvSpPr/>
          <p:nvPr/>
        </p:nvSpPr>
        <p:spPr>
          <a:xfrm>
            <a:off x="7846037" y="2399189"/>
            <a:ext cx="2450359" cy="2628573"/>
          </a:xfrm>
          <a:prstGeom prst="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2DCCD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8" name="Rectangle 32">
            <a:extLst>
              <a:ext uri="{FF2B5EF4-FFF2-40B4-BE49-F238E27FC236}">
                <a16:creationId xmlns:a16="http://schemas.microsoft.com/office/drawing/2014/main" id="{9EE947F3-0366-4DC4-99DB-5830B407B31B}"/>
              </a:ext>
            </a:extLst>
          </p:cNvPr>
          <p:cNvSpPr/>
          <p:nvPr/>
        </p:nvSpPr>
        <p:spPr>
          <a:xfrm>
            <a:off x="2249450" y="2697311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  <a:alpha val="68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Identificación del problema</a:t>
            </a:r>
          </a:p>
        </p:txBody>
      </p:sp>
      <p:sp>
        <p:nvSpPr>
          <p:cNvPr id="39" name="AutoShape 2" descr="Resultado de imagen de database">
            <a:extLst>
              <a:ext uri="{FF2B5EF4-FFF2-40B4-BE49-F238E27FC236}">
                <a16:creationId xmlns:a16="http://schemas.microsoft.com/office/drawing/2014/main" id="{21D61EDA-B025-47F6-B253-1C64BAEE1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06490" y="301724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cxnSp>
        <p:nvCxnSpPr>
          <p:cNvPr id="40" name="Straight Arrow Connector 34">
            <a:extLst>
              <a:ext uri="{FF2B5EF4-FFF2-40B4-BE49-F238E27FC236}">
                <a16:creationId xmlns:a16="http://schemas.microsoft.com/office/drawing/2014/main" id="{41F5CF17-EECB-4674-9F1D-7BECE36D8DA3}"/>
              </a:ext>
            </a:extLst>
          </p:cNvPr>
          <p:cNvCxnSpPr>
            <a:cxnSpLocks/>
            <a:stCxn id="38" idx="3"/>
            <a:endCxn id="41" idx="1"/>
          </p:cNvCxnSpPr>
          <p:nvPr/>
        </p:nvCxnSpPr>
        <p:spPr>
          <a:xfrm>
            <a:off x="4512360" y="3073970"/>
            <a:ext cx="522185" cy="2581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35">
            <a:extLst>
              <a:ext uri="{FF2B5EF4-FFF2-40B4-BE49-F238E27FC236}">
                <a16:creationId xmlns:a16="http://schemas.microsoft.com/office/drawing/2014/main" id="{D2BB08D9-DB18-4B2A-878C-CF6FE2408F9D}"/>
              </a:ext>
            </a:extLst>
          </p:cNvPr>
          <p:cNvSpPr/>
          <p:nvPr/>
        </p:nvSpPr>
        <p:spPr>
          <a:xfrm>
            <a:off x="5034545" y="2699892"/>
            <a:ext cx="2262910" cy="753318"/>
          </a:xfrm>
          <a:prstGeom prst="rect">
            <a:avLst/>
          </a:prstGeom>
          <a:solidFill>
            <a:schemeClr val="accent3">
              <a:lumMod val="75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Fuentes de datos</a:t>
            </a:r>
          </a:p>
        </p:txBody>
      </p:sp>
      <p:cxnSp>
        <p:nvCxnSpPr>
          <p:cNvPr id="42" name="Straight Arrow Connector 36">
            <a:extLst>
              <a:ext uri="{FF2B5EF4-FFF2-40B4-BE49-F238E27FC236}">
                <a16:creationId xmlns:a16="http://schemas.microsoft.com/office/drawing/2014/main" id="{3E297276-7131-4693-9089-9A46D4F8E16C}"/>
              </a:ext>
            </a:extLst>
          </p:cNvPr>
          <p:cNvCxnSpPr>
            <a:cxnSpLocks/>
            <a:stCxn id="41" idx="3"/>
          </p:cNvCxnSpPr>
          <p:nvPr/>
        </p:nvCxnSpPr>
        <p:spPr>
          <a:xfrm>
            <a:off x="7297455" y="3076551"/>
            <a:ext cx="522185" cy="488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37">
            <a:extLst>
              <a:ext uri="{FF2B5EF4-FFF2-40B4-BE49-F238E27FC236}">
                <a16:creationId xmlns:a16="http://schemas.microsoft.com/office/drawing/2014/main" id="{E2F3C1D0-AA0D-48A6-B572-BA7931113507}"/>
              </a:ext>
            </a:extLst>
          </p:cNvPr>
          <p:cNvSpPr/>
          <p:nvPr/>
        </p:nvSpPr>
        <p:spPr>
          <a:xfrm>
            <a:off x="7917694" y="2649691"/>
            <a:ext cx="2262910" cy="75331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Preprocesamiento</a:t>
            </a:r>
          </a:p>
        </p:txBody>
      </p:sp>
      <p:sp>
        <p:nvSpPr>
          <p:cNvPr id="44" name="Rectangle 38">
            <a:extLst>
              <a:ext uri="{FF2B5EF4-FFF2-40B4-BE49-F238E27FC236}">
                <a16:creationId xmlns:a16="http://schemas.microsoft.com/office/drawing/2014/main" id="{457C3B97-4546-4925-9D77-D955F1409BB3}"/>
              </a:ext>
            </a:extLst>
          </p:cNvPr>
          <p:cNvSpPr/>
          <p:nvPr/>
        </p:nvSpPr>
        <p:spPr>
          <a:xfrm>
            <a:off x="5075035" y="4015476"/>
            <a:ext cx="2262910" cy="7533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Entrenamiento</a:t>
            </a:r>
          </a:p>
        </p:txBody>
      </p:sp>
      <p:sp>
        <p:nvSpPr>
          <p:cNvPr id="45" name="Rectangle 39">
            <a:extLst>
              <a:ext uri="{FF2B5EF4-FFF2-40B4-BE49-F238E27FC236}">
                <a16:creationId xmlns:a16="http://schemas.microsoft.com/office/drawing/2014/main" id="{7B1C44A5-7E11-43BE-A007-0ECB76EEF0B0}"/>
              </a:ext>
            </a:extLst>
          </p:cNvPr>
          <p:cNvSpPr/>
          <p:nvPr/>
        </p:nvSpPr>
        <p:spPr>
          <a:xfrm>
            <a:off x="2263543" y="4020920"/>
            <a:ext cx="2262910" cy="7533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Validación Modelo</a:t>
            </a:r>
          </a:p>
        </p:txBody>
      </p:sp>
      <p:cxnSp>
        <p:nvCxnSpPr>
          <p:cNvPr id="46" name="Connector: Elbow 40">
            <a:extLst>
              <a:ext uri="{FF2B5EF4-FFF2-40B4-BE49-F238E27FC236}">
                <a16:creationId xmlns:a16="http://schemas.microsoft.com/office/drawing/2014/main" id="{80148E4C-7BFB-415C-9633-12F9C912460B}"/>
              </a:ext>
            </a:extLst>
          </p:cNvPr>
          <p:cNvCxnSpPr>
            <a:stCxn id="44" idx="1"/>
            <a:endCxn id="45" idx="3"/>
          </p:cNvCxnSpPr>
          <p:nvPr/>
        </p:nvCxnSpPr>
        <p:spPr>
          <a:xfrm rot="10800000" flipV="1">
            <a:off x="4526453" y="4392135"/>
            <a:ext cx="548582" cy="5444"/>
          </a:xfrm>
          <a:prstGeom prst="bentConnector3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1">
            <a:extLst>
              <a:ext uri="{FF2B5EF4-FFF2-40B4-BE49-F238E27FC236}">
                <a16:creationId xmlns:a16="http://schemas.microsoft.com/office/drawing/2014/main" id="{0664353D-F989-4275-A6B7-F56FE12D8063}"/>
              </a:ext>
            </a:extLst>
          </p:cNvPr>
          <p:cNvSpPr/>
          <p:nvPr/>
        </p:nvSpPr>
        <p:spPr>
          <a:xfrm>
            <a:off x="7927258" y="4015476"/>
            <a:ext cx="2231573" cy="75331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Ajuste </a:t>
            </a:r>
            <a:r>
              <a:rPr lang="es-ES" sz="1600" dirty="0" err="1">
                <a:solidFill>
                  <a:schemeClr val="tx1"/>
                </a:solidFill>
              </a:rPr>
              <a:t>hiperparámetros</a:t>
            </a:r>
            <a:endParaRPr lang="es-ES" sz="1600" dirty="0">
              <a:solidFill>
                <a:schemeClr val="tx1"/>
              </a:solidFill>
            </a:endParaRPr>
          </a:p>
        </p:txBody>
      </p:sp>
      <p:cxnSp>
        <p:nvCxnSpPr>
          <p:cNvPr id="48" name="Straight Arrow Connector 42">
            <a:extLst>
              <a:ext uri="{FF2B5EF4-FFF2-40B4-BE49-F238E27FC236}">
                <a16:creationId xmlns:a16="http://schemas.microsoft.com/office/drawing/2014/main" id="{1340EDDE-80C8-4BB1-A979-A285EFAA5C6A}"/>
              </a:ext>
            </a:extLst>
          </p:cNvPr>
          <p:cNvCxnSpPr>
            <a:stCxn id="43" idx="2"/>
            <a:endCxn id="47" idx="0"/>
          </p:cNvCxnSpPr>
          <p:nvPr/>
        </p:nvCxnSpPr>
        <p:spPr>
          <a:xfrm flipH="1">
            <a:off x="9043045" y="3403009"/>
            <a:ext cx="6104" cy="61246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3">
            <a:extLst>
              <a:ext uri="{FF2B5EF4-FFF2-40B4-BE49-F238E27FC236}">
                <a16:creationId xmlns:a16="http://schemas.microsoft.com/office/drawing/2014/main" id="{3A82247F-4A8D-4CB1-A5CA-BD622BB3043C}"/>
              </a:ext>
            </a:extLst>
          </p:cNvPr>
          <p:cNvCxnSpPr>
            <a:cxnSpLocks/>
            <a:stCxn id="47" idx="1"/>
            <a:endCxn id="44" idx="3"/>
          </p:cNvCxnSpPr>
          <p:nvPr/>
        </p:nvCxnSpPr>
        <p:spPr>
          <a:xfrm flipH="1">
            <a:off x="7337945" y="4392135"/>
            <a:ext cx="589313" cy="0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46">
            <a:extLst>
              <a:ext uri="{FF2B5EF4-FFF2-40B4-BE49-F238E27FC236}">
                <a16:creationId xmlns:a16="http://schemas.microsoft.com/office/drawing/2014/main" id="{C45188BA-51E3-4341-88C9-8BECCA1C3FAA}"/>
              </a:ext>
            </a:extLst>
          </p:cNvPr>
          <p:cNvSpPr txBox="1"/>
          <p:nvPr/>
        </p:nvSpPr>
        <p:spPr>
          <a:xfrm>
            <a:off x="1852063" y="5431203"/>
            <a:ext cx="233172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/>
              <a:t> </a:t>
            </a:r>
          </a:p>
        </p:txBody>
      </p:sp>
      <p:sp>
        <p:nvSpPr>
          <p:cNvPr id="58" name="TextBox 56">
            <a:extLst>
              <a:ext uri="{FF2B5EF4-FFF2-40B4-BE49-F238E27FC236}">
                <a16:creationId xmlns:a16="http://schemas.microsoft.com/office/drawing/2014/main" id="{E5274C8A-A7FC-4CDF-8617-FFAC8CB9E215}"/>
              </a:ext>
            </a:extLst>
          </p:cNvPr>
          <p:cNvSpPr txBox="1"/>
          <p:nvPr/>
        </p:nvSpPr>
        <p:spPr>
          <a:xfrm>
            <a:off x="7955597" y="5068067"/>
            <a:ext cx="2668147" cy="5170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 err="1"/>
              <a:t>Re-entrenamiento</a:t>
            </a:r>
            <a:endParaRPr lang="es-ES" sz="16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EDF9683-67BE-4544-A291-2586E2CDA712}"/>
              </a:ext>
            </a:extLst>
          </p:cNvPr>
          <p:cNvSpPr/>
          <p:nvPr/>
        </p:nvSpPr>
        <p:spPr>
          <a:xfrm>
            <a:off x="2249450" y="5412892"/>
            <a:ext cx="2262910" cy="75331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Despliegue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D7387FD-371B-4952-9E9D-233ECCFD0534}"/>
              </a:ext>
            </a:extLst>
          </p:cNvPr>
          <p:cNvCxnSpPr>
            <a:cxnSpLocks/>
          </p:cNvCxnSpPr>
          <p:nvPr/>
        </p:nvCxnSpPr>
        <p:spPr>
          <a:xfrm>
            <a:off x="3394998" y="4751553"/>
            <a:ext cx="0" cy="633029"/>
          </a:xfrm>
          <a:prstGeom prst="straightConnector1">
            <a:avLst/>
          </a:prstGeom>
          <a:ln>
            <a:solidFill>
              <a:srgbClr val="2DCCD3"/>
            </a:solidFill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53076108-A831-49A8-8A50-D816CB1C6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994305" y="3706860"/>
            <a:ext cx="343640" cy="273838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1C33513C-03D4-4A51-933C-B36BAD01E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9557241" y="3555046"/>
            <a:ext cx="343640" cy="273838"/>
          </a:xfrm>
          <a:prstGeom prst="rect">
            <a:avLst/>
          </a:prstGeom>
        </p:spPr>
      </p:pic>
      <p:pic>
        <p:nvPicPr>
          <p:cNvPr id="86" name="Picture 8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B727037-8F37-49D5-ADD7-F7DA02CA5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965" y="3956546"/>
            <a:ext cx="839038" cy="839038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C01565AE-182A-2892-40AD-7305E690C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5205" y="370920"/>
            <a:ext cx="4652493" cy="974935"/>
          </a:xfrm>
        </p:spPr>
        <p:txBody>
          <a:bodyPr/>
          <a:lstStyle/>
          <a:p>
            <a:pPr algn="ctr"/>
            <a:r>
              <a:rPr lang="es-ES" dirty="0"/>
              <a:t>Machine Learning </a:t>
            </a:r>
            <a:r>
              <a:rPr lang="es-ES" dirty="0" err="1"/>
              <a:t>Workflow</a:t>
            </a:r>
            <a:br>
              <a:rPr lang="es-ES" dirty="0"/>
            </a:br>
            <a:r>
              <a:rPr lang="en-US" dirty="0" err="1"/>
              <a:t>MLOps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47077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45">
            <a:extLst>
              <a:ext uri="{FF2B5EF4-FFF2-40B4-BE49-F238E27FC236}">
                <a16:creationId xmlns:a16="http://schemas.microsoft.com/office/drawing/2014/main" id="{84A2ED89-4B70-45D7-A0F3-A82A868B457E}"/>
              </a:ext>
            </a:extLst>
          </p:cNvPr>
          <p:cNvSpPr/>
          <p:nvPr/>
        </p:nvSpPr>
        <p:spPr>
          <a:xfrm>
            <a:off x="7846037" y="2399189"/>
            <a:ext cx="2450359" cy="2628573"/>
          </a:xfrm>
          <a:prstGeom prst="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2DCCD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8" name="Rectangle 32">
            <a:extLst>
              <a:ext uri="{FF2B5EF4-FFF2-40B4-BE49-F238E27FC236}">
                <a16:creationId xmlns:a16="http://schemas.microsoft.com/office/drawing/2014/main" id="{9EE947F3-0366-4DC4-99DB-5830B407B31B}"/>
              </a:ext>
            </a:extLst>
          </p:cNvPr>
          <p:cNvSpPr/>
          <p:nvPr/>
        </p:nvSpPr>
        <p:spPr>
          <a:xfrm>
            <a:off x="2249450" y="2697311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  <a:alpha val="68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Identificación del problema</a:t>
            </a:r>
          </a:p>
        </p:txBody>
      </p:sp>
      <p:sp>
        <p:nvSpPr>
          <p:cNvPr id="39" name="AutoShape 2" descr="Resultado de imagen de database">
            <a:extLst>
              <a:ext uri="{FF2B5EF4-FFF2-40B4-BE49-F238E27FC236}">
                <a16:creationId xmlns:a16="http://schemas.microsoft.com/office/drawing/2014/main" id="{21D61EDA-B025-47F6-B253-1C64BAEE1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06490" y="301724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cxnSp>
        <p:nvCxnSpPr>
          <p:cNvPr id="40" name="Straight Arrow Connector 34">
            <a:extLst>
              <a:ext uri="{FF2B5EF4-FFF2-40B4-BE49-F238E27FC236}">
                <a16:creationId xmlns:a16="http://schemas.microsoft.com/office/drawing/2014/main" id="{41F5CF17-EECB-4674-9F1D-7BECE36D8DA3}"/>
              </a:ext>
            </a:extLst>
          </p:cNvPr>
          <p:cNvCxnSpPr>
            <a:cxnSpLocks/>
            <a:stCxn id="38" idx="3"/>
            <a:endCxn id="41" idx="1"/>
          </p:cNvCxnSpPr>
          <p:nvPr/>
        </p:nvCxnSpPr>
        <p:spPr>
          <a:xfrm>
            <a:off x="4512360" y="3073970"/>
            <a:ext cx="522185" cy="2581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35">
            <a:extLst>
              <a:ext uri="{FF2B5EF4-FFF2-40B4-BE49-F238E27FC236}">
                <a16:creationId xmlns:a16="http://schemas.microsoft.com/office/drawing/2014/main" id="{D2BB08D9-DB18-4B2A-878C-CF6FE2408F9D}"/>
              </a:ext>
            </a:extLst>
          </p:cNvPr>
          <p:cNvSpPr/>
          <p:nvPr/>
        </p:nvSpPr>
        <p:spPr>
          <a:xfrm>
            <a:off x="5034545" y="2699892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Fuentes de datos</a:t>
            </a:r>
          </a:p>
        </p:txBody>
      </p:sp>
      <p:cxnSp>
        <p:nvCxnSpPr>
          <p:cNvPr id="42" name="Straight Arrow Connector 36">
            <a:extLst>
              <a:ext uri="{FF2B5EF4-FFF2-40B4-BE49-F238E27FC236}">
                <a16:creationId xmlns:a16="http://schemas.microsoft.com/office/drawing/2014/main" id="{3E297276-7131-4693-9089-9A46D4F8E16C}"/>
              </a:ext>
            </a:extLst>
          </p:cNvPr>
          <p:cNvCxnSpPr>
            <a:cxnSpLocks/>
            <a:stCxn id="41" idx="3"/>
          </p:cNvCxnSpPr>
          <p:nvPr/>
        </p:nvCxnSpPr>
        <p:spPr>
          <a:xfrm>
            <a:off x="7297455" y="3076551"/>
            <a:ext cx="522185" cy="488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37">
            <a:extLst>
              <a:ext uri="{FF2B5EF4-FFF2-40B4-BE49-F238E27FC236}">
                <a16:creationId xmlns:a16="http://schemas.microsoft.com/office/drawing/2014/main" id="{E2F3C1D0-AA0D-48A6-B572-BA7931113507}"/>
              </a:ext>
            </a:extLst>
          </p:cNvPr>
          <p:cNvSpPr/>
          <p:nvPr/>
        </p:nvSpPr>
        <p:spPr>
          <a:xfrm>
            <a:off x="7917694" y="2649691"/>
            <a:ext cx="2262910" cy="753318"/>
          </a:xfrm>
          <a:prstGeom prst="rect">
            <a:avLst/>
          </a:prstGeom>
          <a:solidFill>
            <a:schemeClr val="accent3">
              <a:lumMod val="75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Preprocesamiento</a:t>
            </a:r>
          </a:p>
        </p:txBody>
      </p:sp>
      <p:sp>
        <p:nvSpPr>
          <p:cNvPr id="44" name="Rectangle 38">
            <a:extLst>
              <a:ext uri="{FF2B5EF4-FFF2-40B4-BE49-F238E27FC236}">
                <a16:creationId xmlns:a16="http://schemas.microsoft.com/office/drawing/2014/main" id="{457C3B97-4546-4925-9D77-D955F1409BB3}"/>
              </a:ext>
            </a:extLst>
          </p:cNvPr>
          <p:cNvSpPr/>
          <p:nvPr/>
        </p:nvSpPr>
        <p:spPr>
          <a:xfrm>
            <a:off x="5075035" y="4015476"/>
            <a:ext cx="2262910" cy="7533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Entrenamiento</a:t>
            </a:r>
          </a:p>
        </p:txBody>
      </p:sp>
      <p:sp>
        <p:nvSpPr>
          <p:cNvPr id="45" name="Rectangle 39">
            <a:extLst>
              <a:ext uri="{FF2B5EF4-FFF2-40B4-BE49-F238E27FC236}">
                <a16:creationId xmlns:a16="http://schemas.microsoft.com/office/drawing/2014/main" id="{7B1C44A5-7E11-43BE-A007-0ECB76EEF0B0}"/>
              </a:ext>
            </a:extLst>
          </p:cNvPr>
          <p:cNvSpPr/>
          <p:nvPr/>
        </p:nvSpPr>
        <p:spPr>
          <a:xfrm>
            <a:off x="2263543" y="4020920"/>
            <a:ext cx="2262910" cy="7533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Validación Modelo</a:t>
            </a:r>
          </a:p>
        </p:txBody>
      </p:sp>
      <p:cxnSp>
        <p:nvCxnSpPr>
          <p:cNvPr id="46" name="Connector: Elbow 40">
            <a:extLst>
              <a:ext uri="{FF2B5EF4-FFF2-40B4-BE49-F238E27FC236}">
                <a16:creationId xmlns:a16="http://schemas.microsoft.com/office/drawing/2014/main" id="{80148E4C-7BFB-415C-9633-12F9C912460B}"/>
              </a:ext>
            </a:extLst>
          </p:cNvPr>
          <p:cNvCxnSpPr>
            <a:stCxn id="44" idx="1"/>
            <a:endCxn id="45" idx="3"/>
          </p:cNvCxnSpPr>
          <p:nvPr/>
        </p:nvCxnSpPr>
        <p:spPr>
          <a:xfrm rot="10800000" flipV="1">
            <a:off x="4526453" y="4392135"/>
            <a:ext cx="548582" cy="5444"/>
          </a:xfrm>
          <a:prstGeom prst="bentConnector3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1">
            <a:extLst>
              <a:ext uri="{FF2B5EF4-FFF2-40B4-BE49-F238E27FC236}">
                <a16:creationId xmlns:a16="http://schemas.microsoft.com/office/drawing/2014/main" id="{0664353D-F989-4275-A6B7-F56FE12D8063}"/>
              </a:ext>
            </a:extLst>
          </p:cNvPr>
          <p:cNvSpPr/>
          <p:nvPr/>
        </p:nvSpPr>
        <p:spPr>
          <a:xfrm>
            <a:off x="7927258" y="4015476"/>
            <a:ext cx="2231573" cy="75331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Ajuste </a:t>
            </a:r>
            <a:r>
              <a:rPr lang="es-ES" sz="1600" dirty="0" err="1">
                <a:solidFill>
                  <a:schemeClr val="tx1"/>
                </a:solidFill>
              </a:rPr>
              <a:t>hiperparámetros</a:t>
            </a:r>
            <a:endParaRPr lang="es-ES" sz="1600" dirty="0">
              <a:solidFill>
                <a:schemeClr val="tx1"/>
              </a:solidFill>
            </a:endParaRPr>
          </a:p>
        </p:txBody>
      </p:sp>
      <p:cxnSp>
        <p:nvCxnSpPr>
          <p:cNvPr id="48" name="Straight Arrow Connector 42">
            <a:extLst>
              <a:ext uri="{FF2B5EF4-FFF2-40B4-BE49-F238E27FC236}">
                <a16:creationId xmlns:a16="http://schemas.microsoft.com/office/drawing/2014/main" id="{1340EDDE-80C8-4BB1-A979-A285EFAA5C6A}"/>
              </a:ext>
            </a:extLst>
          </p:cNvPr>
          <p:cNvCxnSpPr>
            <a:stCxn id="43" idx="2"/>
            <a:endCxn id="47" idx="0"/>
          </p:cNvCxnSpPr>
          <p:nvPr/>
        </p:nvCxnSpPr>
        <p:spPr>
          <a:xfrm flipH="1">
            <a:off x="9043045" y="3403009"/>
            <a:ext cx="6104" cy="61246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3">
            <a:extLst>
              <a:ext uri="{FF2B5EF4-FFF2-40B4-BE49-F238E27FC236}">
                <a16:creationId xmlns:a16="http://schemas.microsoft.com/office/drawing/2014/main" id="{3A82247F-4A8D-4CB1-A5CA-BD622BB3043C}"/>
              </a:ext>
            </a:extLst>
          </p:cNvPr>
          <p:cNvCxnSpPr>
            <a:cxnSpLocks/>
            <a:stCxn id="47" idx="1"/>
            <a:endCxn id="44" idx="3"/>
          </p:cNvCxnSpPr>
          <p:nvPr/>
        </p:nvCxnSpPr>
        <p:spPr>
          <a:xfrm flipH="1">
            <a:off x="7337945" y="4392135"/>
            <a:ext cx="589313" cy="0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46">
            <a:extLst>
              <a:ext uri="{FF2B5EF4-FFF2-40B4-BE49-F238E27FC236}">
                <a16:creationId xmlns:a16="http://schemas.microsoft.com/office/drawing/2014/main" id="{C45188BA-51E3-4341-88C9-8BECCA1C3FAA}"/>
              </a:ext>
            </a:extLst>
          </p:cNvPr>
          <p:cNvSpPr txBox="1"/>
          <p:nvPr/>
        </p:nvSpPr>
        <p:spPr>
          <a:xfrm>
            <a:off x="1852063" y="5431203"/>
            <a:ext cx="233172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/>
              <a:t> </a:t>
            </a:r>
          </a:p>
        </p:txBody>
      </p:sp>
      <p:sp>
        <p:nvSpPr>
          <p:cNvPr id="58" name="TextBox 56">
            <a:extLst>
              <a:ext uri="{FF2B5EF4-FFF2-40B4-BE49-F238E27FC236}">
                <a16:creationId xmlns:a16="http://schemas.microsoft.com/office/drawing/2014/main" id="{E5274C8A-A7FC-4CDF-8617-FFAC8CB9E215}"/>
              </a:ext>
            </a:extLst>
          </p:cNvPr>
          <p:cNvSpPr txBox="1"/>
          <p:nvPr/>
        </p:nvSpPr>
        <p:spPr>
          <a:xfrm>
            <a:off x="7955597" y="5068067"/>
            <a:ext cx="2668147" cy="5170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 err="1"/>
              <a:t>Re-entrenamiento</a:t>
            </a:r>
            <a:endParaRPr lang="es-ES" sz="16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EDF9683-67BE-4544-A291-2586E2CDA712}"/>
              </a:ext>
            </a:extLst>
          </p:cNvPr>
          <p:cNvSpPr/>
          <p:nvPr/>
        </p:nvSpPr>
        <p:spPr>
          <a:xfrm>
            <a:off x="2249450" y="5412892"/>
            <a:ext cx="2262910" cy="75331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Despliegue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D7387FD-371B-4952-9E9D-233ECCFD0534}"/>
              </a:ext>
            </a:extLst>
          </p:cNvPr>
          <p:cNvCxnSpPr>
            <a:cxnSpLocks/>
          </p:cNvCxnSpPr>
          <p:nvPr/>
        </p:nvCxnSpPr>
        <p:spPr>
          <a:xfrm>
            <a:off x="3394998" y="4751553"/>
            <a:ext cx="0" cy="633029"/>
          </a:xfrm>
          <a:prstGeom prst="straightConnector1">
            <a:avLst/>
          </a:prstGeom>
          <a:ln>
            <a:solidFill>
              <a:srgbClr val="2DCCD3"/>
            </a:solidFill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53076108-A831-49A8-8A50-D816CB1C6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994305" y="3706860"/>
            <a:ext cx="343640" cy="273838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1C33513C-03D4-4A51-933C-B36BAD01E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9557241" y="3555046"/>
            <a:ext cx="343640" cy="273838"/>
          </a:xfrm>
          <a:prstGeom prst="rect">
            <a:avLst/>
          </a:prstGeom>
        </p:spPr>
      </p:pic>
      <p:pic>
        <p:nvPicPr>
          <p:cNvPr id="86" name="Picture 8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B727037-8F37-49D5-ADD7-F7DA02CA5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965" y="3956546"/>
            <a:ext cx="839038" cy="839038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19BA42D2-FB1D-D176-EAAF-F0503517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5205" y="370920"/>
            <a:ext cx="4652493" cy="974935"/>
          </a:xfrm>
        </p:spPr>
        <p:txBody>
          <a:bodyPr/>
          <a:lstStyle/>
          <a:p>
            <a:pPr algn="ctr"/>
            <a:r>
              <a:rPr lang="es-ES" dirty="0"/>
              <a:t>Machine Learning </a:t>
            </a:r>
            <a:r>
              <a:rPr lang="es-ES" dirty="0" err="1"/>
              <a:t>Workflow</a:t>
            </a:r>
            <a:br>
              <a:rPr lang="es-ES" dirty="0"/>
            </a:br>
            <a:r>
              <a:rPr lang="en-US" dirty="0" err="1"/>
              <a:t>MLOps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24722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45">
            <a:extLst>
              <a:ext uri="{FF2B5EF4-FFF2-40B4-BE49-F238E27FC236}">
                <a16:creationId xmlns:a16="http://schemas.microsoft.com/office/drawing/2014/main" id="{84A2ED89-4B70-45D7-A0F3-A82A868B457E}"/>
              </a:ext>
            </a:extLst>
          </p:cNvPr>
          <p:cNvSpPr/>
          <p:nvPr/>
        </p:nvSpPr>
        <p:spPr>
          <a:xfrm>
            <a:off x="7846037" y="2399189"/>
            <a:ext cx="2450359" cy="2628573"/>
          </a:xfrm>
          <a:prstGeom prst="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2DCCD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8" name="Rectangle 32">
            <a:extLst>
              <a:ext uri="{FF2B5EF4-FFF2-40B4-BE49-F238E27FC236}">
                <a16:creationId xmlns:a16="http://schemas.microsoft.com/office/drawing/2014/main" id="{9EE947F3-0366-4DC4-99DB-5830B407B31B}"/>
              </a:ext>
            </a:extLst>
          </p:cNvPr>
          <p:cNvSpPr/>
          <p:nvPr/>
        </p:nvSpPr>
        <p:spPr>
          <a:xfrm>
            <a:off x="2249450" y="2697311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  <a:alpha val="68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Identificación del problema</a:t>
            </a:r>
          </a:p>
        </p:txBody>
      </p:sp>
      <p:sp>
        <p:nvSpPr>
          <p:cNvPr id="39" name="AutoShape 2" descr="Resultado de imagen de database">
            <a:extLst>
              <a:ext uri="{FF2B5EF4-FFF2-40B4-BE49-F238E27FC236}">
                <a16:creationId xmlns:a16="http://schemas.microsoft.com/office/drawing/2014/main" id="{21D61EDA-B025-47F6-B253-1C64BAEE1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06490" y="301724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cxnSp>
        <p:nvCxnSpPr>
          <p:cNvPr id="40" name="Straight Arrow Connector 34">
            <a:extLst>
              <a:ext uri="{FF2B5EF4-FFF2-40B4-BE49-F238E27FC236}">
                <a16:creationId xmlns:a16="http://schemas.microsoft.com/office/drawing/2014/main" id="{41F5CF17-EECB-4674-9F1D-7BECE36D8DA3}"/>
              </a:ext>
            </a:extLst>
          </p:cNvPr>
          <p:cNvCxnSpPr>
            <a:cxnSpLocks/>
            <a:stCxn id="38" idx="3"/>
            <a:endCxn id="41" idx="1"/>
          </p:cNvCxnSpPr>
          <p:nvPr/>
        </p:nvCxnSpPr>
        <p:spPr>
          <a:xfrm>
            <a:off x="4512360" y="3073970"/>
            <a:ext cx="522185" cy="2581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35">
            <a:extLst>
              <a:ext uri="{FF2B5EF4-FFF2-40B4-BE49-F238E27FC236}">
                <a16:creationId xmlns:a16="http://schemas.microsoft.com/office/drawing/2014/main" id="{D2BB08D9-DB18-4B2A-878C-CF6FE2408F9D}"/>
              </a:ext>
            </a:extLst>
          </p:cNvPr>
          <p:cNvSpPr/>
          <p:nvPr/>
        </p:nvSpPr>
        <p:spPr>
          <a:xfrm>
            <a:off x="5034545" y="2699892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Fuentes de datos</a:t>
            </a:r>
          </a:p>
        </p:txBody>
      </p:sp>
      <p:cxnSp>
        <p:nvCxnSpPr>
          <p:cNvPr id="42" name="Straight Arrow Connector 36">
            <a:extLst>
              <a:ext uri="{FF2B5EF4-FFF2-40B4-BE49-F238E27FC236}">
                <a16:creationId xmlns:a16="http://schemas.microsoft.com/office/drawing/2014/main" id="{3E297276-7131-4693-9089-9A46D4F8E16C}"/>
              </a:ext>
            </a:extLst>
          </p:cNvPr>
          <p:cNvCxnSpPr>
            <a:cxnSpLocks/>
            <a:stCxn id="41" idx="3"/>
          </p:cNvCxnSpPr>
          <p:nvPr/>
        </p:nvCxnSpPr>
        <p:spPr>
          <a:xfrm>
            <a:off x="7297455" y="3076551"/>
            <a:ext cx="522185" cy="488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37">
            <a:extLst>
              <a:ext uri="{FF2B5EF4-FFF2-40B4-BE49-F238E27FC236}">
                <a16:creationId xmlns:a16="http://schemas.microsoft.com/office/drawing/2014/main" id="{E2F3C1D0-AA0D-48A6-B572-BA7931113507}"/>
              </a:ext>
            </a:extLst>
          </p:cNvPr>
          <p:cNvSpPr/>
          <p:nvPr/>
        </p:nvSpPr>
        <p:spPr>
          <a:xfrm>
            <a:off x="7917694" y="2649691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Preprocesamiento</a:t>
            </a:r>
          </a:p>
        </p:txBody>
      </p:sp>
      <p:sp>
        <p:nvSpPr>
          <p:cNvPr id="44" name="Rectangle 38">
            <a:extLst>
              <a:ext uri="{FF2B5EF4-FFF2-40B4-BE49-F238E27FC236}">
                <a16:creationId xmlns:a16="http://schemas.microsoft.com/office/drawing/2014/main" id="{457C3B97-4546-4925-9D77-D955F1409BB3}"/>
              </a:ext>
            </a:extLst>
          </p:cNvPr>
          <p:cNvSpPr/>
          <p:nvPr/>
        </p:nvSpPr>
        <p:spPr>
          <a:xfrm>
            <a:off x="5075035" y="4015476"/>
            <a:ext cx="2262910" cy="753318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Entrenamiento</a:t>
            </a:r>
          </a:p>
        </p:txBody>
      </p:sp>
      <p:sp>
        <p:nvSpPr>
          <p:cNvPr id="45" name="Rectangle 39">
            <a:extLst>
              <a:ext uri="{FF2B5EF4-FFF2-40B4-BE49-F238E27FC236}">
                <a16:creationId xmlns:a16="http://schemas.microsoft.com/office/drawing/2014/main" id="{7B1C44A5-7E11-43BE-A007-0ECB76EEF0B0}"/>
              </a:ext>
            </a:extLst>
          </p:cNvPr>
          <p:cNvSpPr/>
          <p:nvPr/>
        </p:nvSpPr>
        <p:spPr>
          <a:xfrm>
            <a:off x="2263543" y="4020920"/>
            <a:ext cx="2262910" cy="7533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Validación Modelo</a:t>
            </a:r>
          </a:p>
        </p:txBody>
      </p:sp>
      <p:cxnSp>
        <p:nvCxnSpPr>
          <p:cNvPr id="46" name="Connector: Elbow 40">
            <a:extLst>
              <a:ext uri="{FF2B5EF4-FFF2-40B4-BE49-F238E27FC236}">
                <a16:creationId xmlns:a16="http://schemas.microsoft.com/office/drawing/2014/main" id="{80148E4C-7BFB-415C-9633-12F9C912460B}"/>
              </a:ext>
            </a:extLst>
          </p:cNvPr>
          <p:cNvCxnSpPr>
            <a:stCxn id="44" idx="1"/>
            <a:endCxn id="45" idx="3"/>
          </p:cNvCxnSpPr>
          <p:nvPr/>
        </p:nvCxnSpPr>
        <p:spPr>
          <a:xfrm rot="10800000" flipV="1">
            <a:off x="4526453" y="4392135"/>
            <a:ext cx="548582" cy="5444"/>
          </a:xfrm>
          <a:prstGeom prst="bentConnector3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1">
            <a:extLst>
              <a:ext uri="{FF2B5EF4-FFF2-40B4-BE49-F238E27FC236}">
                <a16:creationId xmlns:a16="http://schemas.microsoft.com/office/drawing/2014/main" id="{0664353D-F989-4275-A6B7-F56FE12D8063}"/>
              </a:ext>
            </a:extLst>
          </p:cNvPr>
          <p:cNvSpPr/>
          <p:nvPr/>
        </p:nvSpPr>
        <p:spPr>
          <a:xfrm>
            <a:off x="7927258" y="4015476"/>
            <a:ext cx="2231573" cy="753318"/>
          </a:xfrm>
          <a:prstGeom prst="rect">
            <a:avLst/>
          </a:prstGeom>
          <a:solidFill>
            <a:schemeClr val="accent3">
              <a:lumMod val="75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Ajuste </a:t>
            </a:r>
            <a:r>
              <a:rPr lang="es-ES" sz="1600" dirty="0" err="1">
                <a:solidFill>
                  <a:schemeClr val="tx1"/>
                </a:solidFill>
              </a:rPr>
              <a:t>hiperparámetros</a:t>
            </a:r>
            <a:endParaRPr lang="es-ES" sz="1600" dirty="0">
              <a:solidFill>
                <a:schemeClr val="tx1"/>
              </a:solidFill>
            </a:endParaRPr>
          </a:p>
        </p:txBody>
      </p:sp>
      <p:cxnSp>
        <p:nvCxnSpPr>
          <p:cNvPr id="48" name="Straight Arrow Connector 42">
            <a:extLst>
              <a:ext uri="{FF2B5EF4-FFF2-40B4-BE49-F238E27FC236}">
                <a16:creationId xmlns:a16="http://schemas.microsoft.com/office/drawing/2014/main" id="{1340EDDE-80C8-4BB1-A979-A285EFAA5C6A}"/>
              </a:ext>
            </a:extLst>
          </p:cNvPr>
          <p:cNvCxnSpPr>
            <a:stCxn id="43" idx="2"/>
            <a:endCxn id="47" idx="0"/>
          </p:cNvCxnSpPr>
          <p:nvPr/>
        </p:nvCxnSpPr>
        <p:spPr>
          <a:xfrm flipH="1">
            <a:off x="9043045" y="3403009"/>
            <a:ext cx="6104" cy="61246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3">
            <a:extLst>
              <a:ext uri="{FF2B5EF4-FFF2-40B4-BE49-F238E27FC236}">
                <a16:creationId xmlns:a16="http://schemas.microsoft.com/office/drawing/2014/main" id="{3A82247F-4A8D-4CB1-A5CA-BD622BB3043C}"/>
              </a:ext>
            </a:extLst>
          </p:cNvPr>
          <p:cNvCxnSpPr>
            <a:cxnSpLocks/>
            <a:stCxn id="47" idx="1"/>
            <a:endCxn id="44" idx="3"/>
          </p:cNvCxnSpPr>
          <p:nvPr/>
        </p:nvCxnSpPr>
        <p:spPr>
          <a:xfrm flipH="1">
            <a:off x="7337945" y="4392135"/>
            <a:ext cx="589313" cy="0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46">
            <a:extLst>
              <a:ext uri="{FF2B5EF4-FFF2-40B4-BE49-F238E27FC236}">
                <a16:creationId xmlns:a16="http://schemas.microsoft.com/office/drawing/2014/main" id="{C45188BA-51E3-4341-88C9-8BECCA1C3FAA}"/>
              </a:ext>
            </a:extLst>
          </p:cNvPr>
          <p:cNvSpPr txBox="1"/>
          <p:nvPr/>
        </p:nvSpPr>
        <p:spPr>
          <a:xfrm>
            <a:off x="1852063" y="5431203"/>
            <a:ext cx="233172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/>
              <a:t> </a:t>
            </a:r>
          </a:p>
        </p:txBody>
      </p:sp>
      <p:sp>
        <p:nvSpPr>
          <p:cNvPr id="58" name="TextBox 56">
            <a:extLst>
              <a:ext uri="{FF2B5EF4-FFF2-40B4-BE49-F238E27FC236}">
                <a16:creationId xmlns:a16="http://schemas.microsoft.com/office/drawing/2014/main" id="{E5274C8A-A7FC-4CDF-8617-FFAC8CB9E215}"/>
              </a:ext>
            </a:extLst>
          </p:cNvPr>
          <p:cNvSpPr txBox="1"/>
          <p:nvPr/>
        </p:nvSpPr>
        <p:spPr>
          <a:xfrm>
            <a:off x="7955597" y="5068067"/>
            <a:ext cx="2668147" cy="5170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 err="1"/>
              <a:t>Re-entrenamiento</a:t>
            </a:r>
            <a:endParaRPr lang="es-ES" sz="16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EDF9683-67BE-4544-A291-2586E2CDA712}"/>
              </a:ext>
            </a:extLst>
          </p:cNvPr>
          <p:cNvSpPr/>
          <p:nvPr/>
        </p:nvSpPr>
        <p:spPr>
          <a:xfrm>
            <a:off x="2249450" y="5412892"/>
            <a:ext cx="2262910" cy="75331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Despliegue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D7387FD-371B-4952-9E9D-233ECCFD0534}"/>
              </a:ext>
            </a:extLst>
          </p:cNvPr>
          <p:cNvCxnSpPr>
            <a:cxnSpLocks/>
          </p:cNvCxnSpPr>
          <p:nvPr/>
        </p:nvCxnSpPr>
        <p:spPr>
          <a:xfrm>
            <a:off x="3394998" y="4751553"/>
            <a:ext cx="0" cy="633029"/>
          </a:xfrm>
          <a:prstGeom prst="straightConnector1">
            <a:avLst/>
          </a:prstGeom>
          <a:ln>
            <a:solidFill>
              <a:srgbClr val="2DCCD3"/>
            </a:solidFill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53076108-A831-49A8-8A50-D816CB1C6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994305" y="3706860"/>
            <a:ext cx="343640" cy="273838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1C33513C-03D4-4A51-933C-B36BAD01E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9557241" y="3555046"/>
            <a:ext cx="343640" cy="273838"/>
          </a:xfrm>
          <a:prstGeom prst="rect">
            <a:avLst/>
          </a:prstGeom>
        </p:spPr>
      </p:pic>
      <p:pic>
        <p:nvPicPr>
          <p:cNvPr id="86" name="Picture 8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B727037-8F37-49D5-ADD7-F7DA02CA5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965" y="3956546"/>
            <a:ext cx="839038" cy="839038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55E66450-4E6E-4972-8007-D0D0BD49A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5205" y="370920"/>
            <a:ext cx="4652493" cy="974935"/>
          </a:xfrm>
        </p:spPr>
        <p:txBody>
          <a:bodyPr/>
          <a:lstStyle/>
          <a:p>
            <a:pPr algn="ctr"/>
            <a:r>
              <a:rPr lang="es-ES" dirty="0"/>
              <a:t>Machine Learning </a:t>
            </a:r>
            <a:r>
              <a:rPr lang="es-ES" dirty="0" err="1"/>
              <a:t>Workflow</a:t>
            </a:r>
            <a:br>
              <a:rPr lang="es-ES" dirty="0"/>
            </a:br>
            <a:r>
              <a:rPr lang="en-US" dirty="0" err="1"/>
              <a:t>MLOps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55177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45">
            <a:extLst>
              <a:ext uri="{FF2B5EF4-FFF2-40B4-BE49-F238E27FC236}">
                <a16:creationId xmlns:a16="http://schemas.microsoft.com/office/drawing/2014/main" id="{84A2ED89-4B70-45D7-A0F3-A82A868B457E}"/>
              </a:ext>
            </a:extLst>
          </p:cNvPr>
          <p:cNvSpPr/>
          <p:nvPr/>
        </p:nvSpPr>
        <p:spPr>
          <a:xfrm>
            <a:off x="7846037" y="2399189"/>
            <a:ext cx="2450359" cy="2628573"/>
          </a:xfrm>
          <a:prstGeom prst="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2DCCD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8" name="Rectangle 32">
            <a:extLst>
              <a:ext uri="{FF2B5EF4-FFF2-40B4-BE49-F238E27FC236}">
                <a16:creationId xmlns:a16="http://schemas.microsoft.com/office/drawing/2014/main" id="{9EE947F3-0366-4DC4-99DB-5830B407B31B}"/>
              </a:ext>
            </a:extLst>
          </p:cNvPr>
          <p:cNvSpPr/>
          <p:nvPr/>
        </p:nvSpPr>
        <p:spPr>
          <a:xfrm>
            <a:off x="2249450" y="2697311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  <a:alpha val="68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Identificación del problema</a:t>
            </a:r>
          </a:p>
        </p:txBody>
      </p:sp>
      <p:sp>
        <p:nvSpPr>
          <p:cNvPr id="39" name="AutoShape 2" descr="Resultado de imagen de database">
            <a:extLst>
              <a:ext uri="{FF2B5EF4-FFF2-40B4-BE49-F238E27FC236}">
                <a16:creationId xmlns:a16="http://schemas.microsoft.com/office/drawing/2014/main" id="{21D61EDA-B025-47F6-B253-1C64BAEE1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06490" y="301724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cxnSp>
        <p:nvCxnSpPr>
          <p:cNvPr id="40" name="Straight Arrow Connector 34">
            <a:extLst>
              <a:ext uri="{FF2B5EF4-FFF2-40B4-BE49-F238E27FC236}">
                <a16:creationId xmlns:a16="http://schemas.microsoft.com/office/drawing/2014/main" id="{41F5CF17-EECB-4674-9F1D-7BECE36D8DA3}"/>
              </a:ext>
            </a:extLst>
          </p:cNvPr>
          <p:cNvCxnSpPr>
            <a:cxnSpLocks/>
            <a:stCxn id="38" idx="3"/>
            <a:endCxn id="41" idx="1"/>
          </p:cNvCxnSpPr>
          <p:nvPr/>
        </p:nvCxnSpPr>
        <p:spPr>
          <a:xfrm>
            <a:off x="4512360" y="3073970"/>
            <a:ext cx="522185" cy="2581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35">
            <a:extLst>
              <a:ext uri="{FF2B5EF4-FFF2-40B4-BE49-F238E27FC236}">
                <a16:creationId xmlns:a16="http://schemas.microsoft.com/office/drawing/2014/main" id="{D2BB08D9-DB18-4B2A-878C-CF6FE2408F9D}"/>
              </a:ext>
            </a:extLst>
          </p:cNvPr>
          <p:cNvSpPr/>
          <p:nvPr/>
        </p:nvSpPr>
        <p:spPr>
          <a:xfrm>
            <a:off x="5034545" y="2699892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Fuentes de datos</a:t>
            </a:r>
          </a:p>
        </p:txBody>
      </p:sp>
      <p:cxnSp>
        <p:nvCxnSpPr>
          <p:cNvPr id="42" name="Straight Arrow Connector 36">
            <a:extLst>
              <a:ext uri="{FF2B5EF4-FFF2-40B4-BE49-F238E27FC236}">
                <a16:creationId xmlns:a16="http://schemas.microsoft.com/office/drawing/2014/main" id="{3E297276-7131-4693-9089-9A46D4F8E16C}"/>
              </a:ext>
            </a:extLst>
          </p:cNvPr>
          <p:cNvCxnSpPr>
            <a:cxnSpLocks/>
            <a:stCxn id="41" idx="3"/>
          </p:cNvCxnSpPr>
          <p:nvPr/>
        </p:nvCxnSpPr>
        <p:spPr>
          <a:xfrm>
            <a:off x="7297455" y="3076551"/>
            <a:ext cx="522185" cy="488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37">
            <a:extLst>
              <a:ext uri="{FF2B5EF4-FFF2-40B4-BE49-F238E27FC236}">
                <a16:creationId xmlns:a16="http://schemas.microsoft.com/office/drawing/2014/main" id="{E2F3C1D0-AA0D-48A6-B572-BA7931113507}"/>
              </a:ext>
            </a:extLst>
          </p:cNvPr>
          <p:cNvSpPr/>
          <p:nvPr/>
        </p:nvSpPr>
        <p:spPr>
          <a:xfrm>
            <a:off x="7917694" y="2649691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Preprocesamiento</a:t>
            </a:r>
          </a:p>
        </p:txBody>
      </p:sp>
      <p:sp>
        <p:nvSpPr>
          <p:cNvPr id="44" name="Rectangle 38">
            <a:extLst>
              <a:ext uri="{FF2B5EF4-FFF2-40B4-BE49-F238E27FC236}">
                <a16:creationId xmlns:a16="http://schemas.microsoft.com/office/drawing/2014/main" id="{457C3B97-4546-4925-9D77-D955F1409BB3}"/>
              </a:ext>
            </a:extLst>
          </p:cNvPr>
          <p:cNvSpPr/>
          <p:nvPr/>
        </p:nvSpPr>
        <p:spPr>
          <a:xfrm>
            <a:off x="5075035" y="4015476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Entrenamiento</a:t>
            </a:r>
          </a:p>
        </p:txBody>
      </p:sp>
      <p:sp>
        <p:nvSpPr>
          <p:cNvPr id="45" name="Rectangle 39">
            <a:extLst>
              <a:ext uri="{FF2B5EF4-FFF2-40B4-BE49-F238E27FC236}">
                <a16:creationId xmlns:a16="http://schemas.microsoft.com/office/drawing/2014/main" id="{7B1C44A5-7E11-43BE-A007-0ECB76EEF0B0}"/>
              </a:ext>
            </a:extLst>
          </p:cNvPr>
          <p:cNvSpPr/>
          <p:nvPr/>
        </p:nvSpPr>
        <p:spPr>
          <a:xfrm>
            <a:off x="2263543" y="4020920"/>
            <a:ext cx="2262910" cy="753318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Validación Modelo</a:t>
            </a:r>
          </a:p>
        </p:txBody>
      </p:sp>
      <p:cxnSp>
        <p:nvCxnSpPr>
          <p:cNvPr id="46" name="Connector: Elbow 40">
            <a:extLst>
              <a:ext uri="{FF2B5EF4-FFF2-40B4-BE49-F238E27FC236}">
                <a16:creationId xmlns:a16="http://schemas.microsoft.com/office/drawing/2014/main" id="{80148E4C-7BFB-415C-9633-12F9C912460B}"/>
              </a:ext>
            </a:extLst>
          </p:cNvPr>
          <p:cNvCxnSpPr>
            <a:stCxn id="44" idx="1"/>
            <a:endCxn id="45" idx="3"/>
          </p:cNvCxnSpPr>
          <p:nvPr/>
        </p:nvCxnSpPr>
        <p:spPr>
          <a:xfrm rot="10800000" flipV="1">
            <a:off x="4526453" y="4392135"/>
            <a:ext cx="548582" cy="5444"/>
          </a:xfrm>
          <a:prstGeom prst="bentConnector3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1">
            <a:extLst>
              <a:ext uri="{FF2B5EF4-FFF2-40B4-BE49-F238E27FC236}">
                <a16:creationId xmlns:a16="http://schemas.microsoft.com/office/drawing/2014/main" id="{0664353D-F989-4275-A6B7-F56FE12D8063}"/>
              </a:ext>
            </a:extLst>
          </p:cNvPr>
          <p:cNvSpPr/>
          <p:nvPr/>
        </p:nvSpPr>
        <p:spPr>
          <a:xfrm>
            <a:off x="7927258" y="4015476"/>
            <a:ext cx="2231573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Ajuste </a:t>
            </a:r>
            <a:r>
              <a:rPr lang="es-ES" sz="1600" dirty="0" err="1">
                <a:solidFill>
                  <a:schemeClr val="tx1"/>
                </a:solidFill>
              </a:rPr>
              <a:t>hiperparámetros</a:t>
            </a:r>
            <a:endParaRPr lang="es-ES" sz="1600" dirty="0">
              <a:solidFill>
                <a:schemeClr val="tx1"/>
              </a:solidFill>
            </a:endParaRPr>
          </a:p>
        </p:txBody>
      </p:sp>
      <p:cxnSp>
        <p:nvCxnSpPr>
          <p:cNvPr id="48" name="Straight Arrow Connector 42">
            <a:extLst>
              <a:ext uri="{FF2B5EF4-FFF2-40B4-BE49-F238E27FC236}">
                <a16:creationId xmlns:a16="http://schemas.microsoft.com/office/drawing/2014/main" id="{1340EDDE-80C8-4BB1-A979-A285EFAA5C6A}"/>
              </a:ext>
            </a:extLst>
          </p:cNvPr>
          <p:cNvCxnSpPr>
            <a:stCxn id="43" idx="2"/>
            <a:endCxn id="47" idx="0"/>
          </p:cNvCxnSpPr>
          <p:nvPr/>
        </p:nvCxnSpPr>
        <p:spPr>
          <a:xfrm flipH="1">
            <a:off x="9043045" y="3403009"/>
            <a:ext cx="6104" cy="61246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3">
            <a:extLst>
              <a:ext uri="{FF2B5EF4-FFF2-40B4-BE49-F238E27FC236}">
                <a16:creationId xmlns:a16="http://schemas.microsoft.com/office/drawing/2014/main" id="{3A82247F-4A8D-4CB1-A5CA-BD622BB3043C}"/>
              </a:ext>
            </a:extLst>
          </p:cNvPr>
          <p:cNvCxnSpPr>
            <a:cxnSpLocks/>
            <a:stCxn id="47" idx="1"/>
            <a:endCxn id="44" idx="3"/>
          </p:cNvCxnSpPr>
          <p:nvPr/>
        </p:nvCxnSpPr>
        <p:spPr>
          <a:xfrm flipH="1">
            <a:off x="7337945" y="4392135"/>
            <a:ext cx="589313" cy="0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46">
            <a:extLst>
              <a:ext uri="{FF2B5EF4-FFF2-40B4-BE49-F238E27FC236}">
                <a16:creationId xmlns:a16="http://schemas.microsoft.com/office/drawing/2014/main" id="{C45188BA-51E3-4341-88C9-8BECCA1C3FAA}"/>
              </a:ext>
            </a:extLst>
          </p:cNvPr>
          <p:cNvSpPr txBox="1"/>
          <p:nvPr/>
        </p:nvSpPr>
        <p:spPr>
          <a:xfrm>
            <a:off x="1852063" y="5431203"/>
            <a:ext cx="233172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/>
              <a:t> </a:t>
            </a:r>
          </a:p>
        </p:txBody>
      </p:sp>
      <p:sp>
        <p:nvSpPr>
          <p:cNvPr id="58" name="TextBox 56">
            <a:extLst>
              <a:ext uri="{FF2B5EF4-FFF2-40B4-BE49-F238E27FC236}">
                <a16:creationId xmlns:a16="http://schemas.microsoft.com/office/drawing/2014/main" id="{E5274C8A-A7FC-4CDF-8617-FFAC8CB9E215}"/>
              </a:ext>
            </a:extLst>
          </p:cNvPr>
          <p:cNvSpPr txBox="1"/>
          <p:nvPr/>
        </p:nvSpPr>
        <p:spPr>
          <a:xfrm>
            <a:off x="7955597" y="5068067"/>
            <a:ext cx="2668147" cy="5170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 err="1"/>
              <a:t>Re-entrenamiento</a:t>
            </a:r>
            <a:endParaRPr lang="es-ES" sz="16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EDF9683-67BE-4544-A291-2586E2CDA712}"/>
              </a:ext>
            </a:extLst>
          </p:cNvPr>
          <p:cNvSpPr/>
          <p:nvPr/>
        </p:nvSpPr>
        <p:spPr>
          <a:xfrm>
            <a:off x="2249450" y="5412892"/>
            <a:ext cx="2262910" cy="75331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Despliegue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D7387FD-371B-4952-9E9D-233ECCFD0534}"/>
              </a:ext>
            </a:extLst>
          </p:cNvPr>
          <p:cNvCxnSpPr>
            <a:cxnSpLocks/>
          </p:cNvCxnSpPr>
          <p:nvPr/>
        </p:nvCxnSpPr>
        <p:spPr>
          <a:xfrm>
            <a:off x="3394998" y="4751553"/>
            <a:ext cx="0" cy="633029"/>
          </a:xfrm>
          <a:prstGeom prst="straightConnector1">
            <a:avLst/>
          </a:prstGeom>
          <a:ln>
            <a:solidFill>
              <a:srgbClr val="2DCCD3"/>
            </a:solidFill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53076108-A831-49A8-8A50-D816CB1C6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994305" y="3706860"/>
            <a:ext cx="343640" cy="273838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1C33513C-03D4-4A51-933C-B36BAD01E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9557241" y="3555046"/>
            <a:ext cx="343640" cy="273838"/>
          </a:xfrm>
          <a:prstGeom prst="rect">
            <a:avLst/>
          </a:prstGeom>
        </p:spPr>
      </p:pic>
      <p:pic>
        <p:nvPicPr>
          <p:cNvPr id="86" name="Picture 8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B727037-8F37-49D5-ADD7-F7DA02CA5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965" y="3956546"/>
            <a:ext cx="839038" cy="839038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172838B1-A0E8-3C5D-E7EA-BE60E20DD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5205" y="370920"/>
            <a:ext cx="4652493" cy="974935"/>
          </a:xfrm>
        </p:spPr>
        <p:txBody>
          <a:bodyPr/>
          <a:lstStyle/>
          <a:p>
            <a:pPr algn="ctr"/>
            <a:r>
              <a:rPr lang="es-ES" dirty="0"/>
              <a:t>Machine Learning </a:t>
            </a:r>
            <a:r>
              <a:rPr lang="es-ES" dirty="0" err="1"/>
              <a:t>Workflow</a:t>
            </a:r>
            <a:br>
              <a:rPr lang="es-ES" dirty="0"/>
            </a:br>
            <a:r>
              <a:rPr lang="en-US" dirty="0" err="1"/>
              <a:t>MLOps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0189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45">
            <a:extLst>
              <a:ext uri="{FF2B5EF4-FFF2-40B4-BE49-F238E27FC236}">
                <a16:creationId xmlns:a16="http://schemas.microsoft.com/office/drawing/2014/main" id="{84A2ED89-4B70-45D7-A0F3-A82A868B457E}"/>
              </a:ext>
            </a:extLst>
          </p:cNvPr>
          <p:cNvSpPr/>
          <p:nvPr/>
        </p:nvSpPr>
        <p:spPr>
          <a:xfrm>
            <a:off x="7846037" y="2399189"/>
            <a:ext cx="2450359" cy="2628573"/>
          </a:xfrm>
          <a:prstGeom prst="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2DCCD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8" name="Rectangle 32">
            <a:extLst>
              <a:ext uri="{FF2B5EF4-FFF2-40B4-BE49-F238E27FC236}">
                <a16:creationId xmlns:a16="http://schemas.microsoft.com/office/drawing/2014/main" id="{9EE947F3-0366-4DC4-99DB-5830B407B31B}"/>
              </a:ext>
            </a:extLst>
          </p:cNvPr>
          <p:cNvSpPr/>
          <p:nvPr/>
        </p:nvSpPr>
        <p:spPr>
          <a:xfrm>
            <a:off x="2249450" y="2697311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  <a:alpha val="68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Identificación del problema</a:t>
            </a:r>
          </a:p>
        </p:txBody>
      </p:sp>
      <p:sp>
        <p:nvSpPr>
          <p:cNvPr id="39" name="AutoShape 2" descr="Resultado de imagen de database">
            <a:extLst>
              <a:ext uri="{FF2B5EF4-FFF2-40B4-BE49-F238E27FC236}">
                <a16:creationId xmlns:a16="http://schemas.microsoft.com/office/drawing/2014/main" id="{21D61EDA-B025-47F6-B253-1C64BAEE1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06490" y="301724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cxnSp>
        <p:nvCxnSpPr>
          <p:cNvPr id="40" name="Straight Arrow Connector 34">
            <a:extLst>
              <a:ext uri="{FF2B5EF4-FFF2-40B4-BE49-F238E27FC236}">
                <a16:creationId xmlns:a16="http://schemas.microsoft.com/office/drawing/2014/main" id="{41F5CF17-EECB-4674-9F1D-7BECE36D8DA3}"/>
              </a:ext>
            </a:extLst>
          </p:cNvPr>
          <p:cNvCxnSpPr>
            <a:cxnSpLocks/>
            <a:stCxn id="38" idx="3"/>
            <a:endCxn id="41" idx="1"/>
          </p:cNvCxnSpPr>
          <p:nvPr/>
        </p:nvCxnSpPr>
        <p:spPr>
          <a:xfrm>
            <a:off x="4512360" y="3073970"/>
            <a:ext cx="522185" cy="2581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35">
            <a:extLst>
              <a:ext uri="{FF2B5EF4-FFF2-40B4-BE49-F238E27FC236}">
                <a16:creationId xmlns:a16="http://schemas.microsoft.com/office/drawing/2014/main" id="{D2BB08D9-DB18-4B2A-878C-CF6FE2408F9D}"/>
              </a:ext>
            </a:extLst>
          </p:cNvPr>
          <p:cNvSpPr/>
          <p:nvPr/>
        </p:nvSpPr>
        <p:spPr>
          <a:xfrm>
            <a:off x="5034545" y="2699892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Fuentes de datos</a:t>
            </a:r>
          </a:p>
        </p:txBody>
      </p:sp>
      <p:cxnSp>
        <p:nvCxnSpPr>
          <p:cNvPr id="42" name="Straight Arrow Connector 36">
            <a:extLst>
              <a:ext uri="{FF2B5EF4-FFF2-40B4-BE49-F238E27FC236}">
                <a16:creationId xmlns:a16="http://schemas.microsoft.com/office/drawing/2014/main" id="{3E297276-7131-4693-9089-9A46D4F8E16C}"/>
              </a:ext>
            </a:extLst>
          </p:cNvPr>
          <p:cNvCxnSpPr>
            <a:cxnSpLocks/>
            <a:stCxn id="41" idx="3"/>
          </p:cNvCxnSpPr>
          <p:nvPr/>
        </p:nvCxnSpPr>
        <p:spPr>
          <a:xfrm>
            <a:off x="7297455" y="3076551"/>
            <a:ext cx="522185" cy="488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37">
            <a:extLst>
              <a:ext uri="{FF2B5EF4-FFF2-40B4-BE49-F238E27FC236}">
                <a16:creationId xmlns:a16="http://schemas.microsoft.com/office/drawing/2014/main" id="{E2F3C1D0-AA0D-48A6-B572-BA7931113507}"/>
              </a:ext>
            </a:extLst>
          </p:cNvPr>
          <p:cNvSpPr/>
          <p:nvPr/>
        </p:nvSpPr>
        <p:spPr>
          <a:xfrm>
            <a:off x="7917694" y="2649691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Preprocesamiento</a:t>
            </a:r>
          </a:p>
        </p:txBody>
      </p:sp>
      <p:sp>
        <p:nvSpPr>
          <p:cNvPr id="44" name="Rectangle 38">
            <a:extLst>
              <a:ext uri="{FF2B5EF4-FFF2-40B4-BE49-F238E27FC236}">
                <a16:creationId xmlns:a16="http://schemas.microsoft.com/office/drawing/2014/main" id="{457C3B97-4546-4925-9D77-D955F1409BB3}"/>
              </a:ext>
            </a:extLst>
          </p:cNvPr>
          <p:cNvSpPr/>
          <p:nvPr/>
        </p:nvSpPr>
        <p:spPr>
          <a:xfrm>
            <a:off x="5075035" y="4015476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Entrenamiento</a:t>
            </a:r>
          </a:p>
        </p:txBody>
      </p:sp>
      <p:sp>
        <p:nvSpPr>
          <p:cNvPr id="45" name="Rectangle 39">
            <a:extLst>
              <a:ext uri="{FF2B5EF4-FFF2-40B4-BE49-F238E27FC236}">
                <a16:creationId xmlns:a16="http://schemas.microsoft.com/office/drawing/2014/main" id="{7B1C44A5-7E11-43BE-A007-0ECB76EEF0B0}"/>
              </a:ext>
            </a:extLst>
          </p:cNvPr>
          <p:cNvSpPr/>
          <p:nvPr/>
        </p:nvSpPr>
        <p:spPr>
          <a:xfrm>
            <a:off x="2263543" y="4020920"/>
            <a:ext cx="2262910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Validación Modelo</a:t>
            </a:r>
          </a:p>
        </p:txBody>
      </p:sp>
      <p:cxnSp>
        <p:nvCxnSpPr>
          <p:cNvPr id="46" name="Connector: Elbow 40">
            <a:extLst>
              <a:ext uri="{FF2B5EF4-FFF2-40B4-BE49-F238E27FC236}">
                <a16:creationId xmlns:a16="http://schemas.microsoft.com/office/drawing/2014/main" id="{80148E4C-7BFB-415C-9633-12F9C912460B}"/>
              </a:ext>
            </a:extLst>
          </p:cNvPr>
          <p:cNvCxnSpPr>
            <a:stCxn id="44" idx="1"/>
            <a:endCxn id="45" idx="3"/>
          </p:cNvCxnSpPr>
          <p:nvPr/>
        </p:nvCxnSpPr>
        <p:spPr>
          <a:xfrm rot="10800000" flipV="1">
            <a:off x="4526453" y="4392135"/>
            <a:ext cx="548582" cy="5444"/>
          </a:xfrm>
          <a:prstGeom prst="bentConnector3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1">
            <a:extLst>
              <a:ext uri="{FF2B5EF4-FFF2-40B4-BE49-F238E27FC236}">
                <a16:creationId xmlns:a16="http://schemas.microsoft.com/office/drawing/2014/main" id="{0664353D-F989-4275-A6B7-F56FE12D8063}"/>
              </a:ext>
            </a:extLst>
          </p:cNvPr>
          <p:cNvSpPr/>
          <p:nvPr/>
        </p:nvSpPr>
        <p:spPr>
          <a:xfrm>
            <a:off x="7927258" y="4015476"/>
            <a:ext cx="2231573" cy="75331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Ajuste </a:t>
            </a:r>
            <a:r>
              <a:rPr lang="es-ES" sz="1600" dirty="0" err="1">
                <a:solidFill>
                  <a:schemeClr val="tx1"/>
                </a:solidFill>
              </a:rPr>
              <a:t>hiperparámetros</a:t>
            </a:r>
            <a:endParaRPr lang="es-ES" sz="1600" dirty="0">
              <a:solidFill>
                <a:schemeClr val="tx1"/>
              </a:solidFill>
            </a:endParaRPr>
          </a:p>
        </p:txBody>
      </p:sp>
      <p:cxnSp>
        <p:nvCxnSpPr>
          <p:cNvPr id="48" name="Straight Arrow Connector 42">
            <a:extLst>
              <a:ext uri="{FF2B5EF4-FFF2-40B4-BE49-F238E27FC236}">
                <a16:creationId xmlns:a16="http://schemas.microsoft.com/office/drawing/2014/main" id="{1340EDDE-80C8-4BB1-A979-A285EFAA5C6A}"/>
              </a:ext>
            </a:extLst>
          </p:cNvPr>
          <p:cNvCxnSpPr>
            <a:stCxn id="43" idx="2"/>
            <a:endCxn id="47" idx="0"/>
          </p:cNvCxnSpPr>
          <p:nvPr/>
        </p:nvCxnSpPr>
        <p:spPr>
          <a:xfrm flipH="1">
            <a:off x="9043045" y="3403009"/>
            <a:ext cx="6104" cy="612467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3">
            <a:extLst>
              <a:ext uri="{FF2B5EF4-FFF2-40B4-BE49-F238E27FC236}">
                <a16:creationId xmlns:a16="http://schemas.microsoft.com/office/drawing/2014/main" id="{3A82247F-4A8D-4CB1-A5CA-BD622BB3043C}"/>
              </a:ext>
            </a:extLst>
          </p:cNvPr>
          <p:cNvCxnSpPr>
            <a:cxnSpLocks/>
            <a:stCxn id="47" idx="1"/>
            <a:endCxn id="44" idx="3"/>
          </p:cNvCxnSpPr>
          <p:nvPr/>
        </p:nvCxnSpPr>
        <p:spPr>
          <a:xfrm flipH="1">
            <a:off x="7337945" y="4392135"/>
            <a:ext cx="589313" cy="0"/>
          </a:xfrm>
          <a:prstGeom prst="straightConnector1">
            <a:avLst/>
          </a:prstGeom>
          <a:ln>
            <a:solidFill>
              <a:srgbClr val="2DCC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46">
            <a:extLst>
              <a:ext uri="{FF2B5EF4-FFF2-40B4-BE49-F238E27FC236}">
                <a16:creationId xmlns:a16="http://schemas.microsoft.com/office/drawing/2014/main" id="{C45188BA-51E3-4341-88C9-8BECCA1C3FAA}"/>
              </a:ext>
            </a:extLst>
          </p:cNvPr>
          <p:cNvSpPr txBox="1"/>
          <p:nvPr/>
        </p:nvSpPr>
        <p:spPr>
          <a:xfrm>
            <a:off x="1852063" y="5431203"/>
            <a:ext cx="233172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/>
              <a:t> </a:t>
            </a:r>
          </a:p>
        </p:txBody>
      </p:sp>
      <p:sp>
        <p:nvSpPr>
          <p:cNvPr id="58" name="TextBox 56">
            <a:extLst>
              <a:ext uri="{FF2B5EF4-FFF2-40B4-BE49-F238E27FC236}">
                <a16:creationId xmlns:a16="http://schemas.microsoft.com/office/drawing/2014/main" id="{E5274C8A-A7FC-4CDF-8617-FFAC8CB9E215}"/>
              </a:ext>
            </a:extLst>
          </p:cNvPr>
          <p:cNvSpPr txBox="1"/>
          <p:nvPr/>
        </p:nvSpPr>
        <p:spPr>
          <a:xfrm>
            <a:off x="7955597" y="5068067"/>
            <a:ext cx="2668147" cy="5170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 err="1"/>
              <a:t>Re-entrenamiento</a:t>
            </a:r>
            <a:endParaRPr lang="es-ES" sz="16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EDF9683-67BE-4544-A291-2586E2CDA712}"/>
              </a:ext>
            </a:extLst>
          </p:cNvPr>
          <p:cNvSpPr/>
          <p:nvPr/>
        </p:nvSpPr>
        <p:spPr>
          <a:xfrm>
            <a:off x="2249450" y="5412892"/>
            <a:ext cx="2262910" cy="753318"/>
          </a:xfrm>
          <a:prstGeom prst="rect">
            <a:avLst/>
          </a:prstGeom>
          <a:solidFill>
            <a:schemeClr val="accent3">
              <a:lumMod val="75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Despliegue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D7387FD-371B-4952-9E9D-233ECCFD0534}"/>
              </a:ext>
            </a:extLst>
          </p:cNvPr>
          <p:cNvCxnSpPr>
            <a:cxnSpLocks/>
          </p:cNvCxnSpPr>
          <p:nvPr/>
        </p:nvCxnSpPr>
        <p:spPr>
          <a:xfrm>
            <a:off x="3394998" y="4751553"/>
            <a:ext cx="0" cy="633029"/>
          </a:xfrm>
          <a:prstGeom prst="straightConnector1">
            <a:avLst/>
          </a:prstGeom>
          <a:ln>
            <a:solidFill>
              <a:srgbClr val="2DCCD3"/>
            </a:solidFill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53076108-A831-49A8-8A50-D816CB1C6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994305" y="3706860"/>
            <a:ext cx="343640" cy="273838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1C33513C-03D4-4A51-933C-B36BAD01E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9557241" y="3555046"/>
            <a:ext cx="343640" cy="273838"/>
          </a:xfrm>
          <a:prstGeom prst="rect">
            <a:avLst/>
          </a:prstGeom>
        </p:spPr>
      </p:pic>
      <p:pic>
        <p:nvPicPr>
          <p:cNvPr id="86" name="Picture 8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B727037-8F37-49D5-ADD7-F7DA02CA5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965" y="3956546"/>
            <a:ext cx="839038" cy="839038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88C79DC5-38D5-47E6-BBBB-D62B571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5205" y="370920"/>
            <a:ext cx="4652493" cy="974935"/>
          </a:xfrm>
        </p:spPr>
        <p:txBody>
          <a:bodyPr/>
          <a:lstStyle/>
          <a:p>
            <a:pPr algn="ctr"/>
            <a:r>
              <a:rPr lang="es-ES" dirty="0"/>
              <a:t>Machine Learning </a:t>
            </a:r>
            <a:r>
              <a:rPr lang="es-ES" dirty="0" err="1"/>
              <a:t>Workflow</a:t>
            </a:r>
            <a:br>
              <a:rPr lang="es-ES" dirty="0"/>
            </a:br>
            <a:r>
              <a:rPr lang="en-US" dirty="0" err="1"/>
              <a:t>MLOps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10411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GitHub - mdrakiburrahman/azure-databricks-malware-prediction: End-to-end  Machine Learning Pipeline demo using Delta Lake, MLflow and AzureML in Azure  Databricks">
            <a:extLst>
              <a:ext uri="{FF2B5EF4-FFF2-40B4-BE49-F238E27FC236}">
                <a16:creationId xmlns:a16="http://schemas.microsoft.com/office/drawing/2014/main" id="{999819B4-F3C0-BF33-53EF-3A3151DA033B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21" r="3335" b="7209"/>
          <a:stretch/>
        </p:blipFill>
        <p:spPr bwMode="auto">
          <a:xfrm>
            <a:off x="0" y="1016000"/>
            <a:ext cx="11070693" cy="364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011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lainThemeColor2">
      <a:dk1>
        <a:srgbClr val="041C2B"/>
      </a:dk1>
      <a:lt1>
        <a:srgbClr val="DAE1E9"/>
      </a:lt1>
      <a:dk2>
        <a:srgbClr val="041C2B"/>
      </a:dk2>
      <a:lt2>
        <a:srgbClr val="ECF4FF"/>
      </a:lt2>
      <a:accent1>
        <a:srgbClr val="2F7FE1"/>
      </a:accent1>
      <a:accent2>
        <a:srgbClr val="06CFFF"/>
      </a:accent2>
      <a:accent3>
        <a:srgbClr val="2BCCD3"/>
      </a:accent3>
      <a:accent4>
        <a:srgbClr val="7C54C7"/>
      </a:accent4>
      <a:accent5>
        <a:srgbClr val="DE4561"/>
      </a:accent5>
      <a:accent6>
        <a:srgbClr val="FBDD3E"/>
      </a:accent6>
      <a:hlink>
        <a:srgbClr val="2F7FE1"/>
      </a:hlink>
      <a:folHlink>
        <a:srgbClr val="2F7FE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2700</TotalTime>
  <Words>464</Words>
  <Application>Microsoft Office PowerPoint</Application>
  <PresentationFormat>Panorámica</PresentationFormat>
  <Paragraphs>146</Paragraphs>
  <Slides>21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Arial</vt:lpstr>
      <vt:lpstr>Calibri</vt:lpstr>
      <vt:lpstr>Century Gothic</vt:lpstr>
      <vt:lpstr>Montserrat</vt:lpstr>
      <vt:lpstr>Office Theme</vt:lpstr>
      <vt:lpstr>Presentación de PowerPoint</vt:lpstr>
      <vt:lpstr>Presentación de PowerPoint</vt:lpstr>
      <vt:lpstr>Machine Learning Workflow MLOps</vt:lpstr>
      <vt:lpstr>Machine Learning Workflow MLOps</vt:lpstr>
      <vt:lpstr>Machine Learning Workflow MLOps</vt:lpstr>
      <vt:lpstr>Machine Learning Workflow MLOps</vt:lpstr>
      <vt:lpstr>Machine Learning Workflow MLOps</vt:lpstr>
      <vt:lpstr>Machine Learning Workflow MLOps</vt:lpstr>
      <vt:lpstr>Presentación de PowerPoint</vt:lpstr>
      <vt:lpstr>TRACKING OVERVIEW</vt:lpstr>
      <vt:lpstr>MLFlow Architecture</vt:lpstr>
      <vt:lpstr>MLFlow Architecture</vt:lpstr>
      <vt:lpstr>MLFlow Architecture</vt:lpstr>
      <vt:lpstr>MODEL REGISTRY OVERVIEW</vt:lpstr>
      <vt:lpstr>Presentación de PowerPoint</vt:lpstr>
      <vt:lpstr>TRAIN ARCHITECTURE</vt:lpstr>
      <vt:lpstr>INFERENCE ARCHITECTURE</vt:lpstr>
      <vt:lpstr>Workflow 1</vt:lpstr>
      <vt:lpstr>Workflow 2</vt:lpstr>
      <vt:lpstr>Thanks for your attention!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AI</dc:title>
  <dc:creator>Manuel-Rodrigo Cabello Malagon</dc:creator>
  <cp:lastModifiedBy>Manuel José Martín Mairal</cp:lastModifiedBy>
  <cp:revision>38</cp:revision>
  <dcterms:created xsi:type="dcterms:W3CDTF">2019-09-30T17:25:49Z</dcterms:created>
  <dcterms:modified xsi:type="dcterms:W3CDTF">2022-10-29T16:02:03Z</dcterms:modified>
</cp:coreProperties>
</file>